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Montserrat Black"/>
      <p:bold r:id="rId29"/>
      <p:boldItalic r:id="rId30"/>
    </p:embeddedFont>
    <p:embeddedFont>
      <p:font typeface="Montserrat"/>
      <p:regular r:id="rId31"/>
      <p:bold r:id="rId32"/>
      <p:italic r:id="rId33"/>
      <p:boldItalic r:id="rId34"/>
    </p:embeddedFont>
    <p:embeddedFont>
      <p:font typeface="Bebas Neue"/>
      <p:regular r:id="rId35"/>
    </p:embeddedFont>
    <p:embeddedFont>
      <p:font typeface="PT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Black-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MontserratBlack-boldItalic.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BebasNeue-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37" Type="http://schemas.openxmlformats.org/officeDocument/2006/relationships/font" Target="fonts/PTSans-bold.fntdata"/><Relationship Id="rId14" Type="http://schemas.openxmlformats.org/officeDocument/2006/relationships/slide" Target="slides/slide10.xml"/><Relationship Id="rId36" Type="http://schemas.openxmlformats.org/officeDocument/2006/relationships/font" Target="fonts/PTSans-regular.fntdata"/><Relationship Id="rId17" Type="http://schemas.openxmlformats.org/officeDocument/2006/relationships/slide" Target="slides/slide13.xml"/><Relationship Id="rId39" Type="http://schemas.openxmlformats.org/officeDocument/2006/relationships/font" Target="fonts/PTSans-boldItalic.fntdata"/><Relationship Id="rId16" Type="http://schemas.openxmlformats.org/officeDocument/2006/relationships/slide" Target="slides/slide12.xml"/><Relationship Id="rId38" Type="http://schemas.openxmlformats.org/officeDocument/2006/relationships/font" Target="fonts/PTSans-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6.png>
</file>

<file path=ppt/media/image19.png>
</file>

<file path=ppt/media/image20.png>
</file>

<file path=ppt/media/image25.png>
</file>

<file path=ppt/media/image3.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2c7d2d37def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2c7d2d37def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2c7d2d37def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2c7d2d37def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2c7d2d37def_1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2c7d2d37def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2c7d2d37def_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2c7d2d37def_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8" name="Shape 1518"/>
        <p:cNvGrpSpPr/>
        <p:nvPr/>
      </p:nvGrpSpPr>
      <p:grpSpPr>
        <a:xfrm>
          <a:off x="0" y="0"/>
          <a:ext cx="0" cy="0"/>
          <a:chOff x="0" y="0"/>
          <a:chExt cx="0" cy="0"/>
        </a:xfrm>
      </p:grpSpPr>
      <p:sp>
        <p:nvSpPr>
          <p:cNvPr id="1519" name="Google Shape;1519;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0" name="Google Shape;1520;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1734a882cf6_0_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1734a882cf6_0_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1734a882cf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1734a882cf6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1734a882cf6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1734a882cf6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1734a882cf6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1734a882cf6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2c7d2d37de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2c7d2d37d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2c7cef34b9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2c7cef34b9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1734a882cf6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1734a882cf6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1" name="Shape 1701"/>
        <p:cNvGrpSpPr/>
        <p:nvPr/>
      </p:nvGrpSpPr>
      <p:grpSpPr>
        <a:xfrm>
          <a:off x="0" y="0"/>
          <a:ext cx="0" cy="0"/>
          <a:chOff x="0" y="0"/>
          <a:chExt cx="0" cy="0"/>
        </a:xfrm>
      </p:grpSpPr>
      <p:sp>
        <p:nvSpPr>
          <p:cNvPr id="1702" name="Google Shape;1702;g14ca49efd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3" name="Google Shape;1703;g14ca49efd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4" name="Shape 1714"/>
        <p:cNvGrpSpPr/>
        <p:nvPr/>
      </p:nvGrpSpPr>
      <p:grpSpPr>
        <a:xfrm>
          <a:off x="0" y="0"/>
          <a:ext cx="0" cy="0"/>
          <a:chOff x="0" y="0"/>
          <a:chExt cx="0" cy="0"/>
        </a:xfrm>
      </p:grpSpPr>
      <p:sp>
        <p:nvSpPr>
          <p:cNvPr id="1715" name="Google Shape;1715;g1734a882cf6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6" name="Google Shape;1716;g1734a882cf6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7" name="Shape 1737"/>
        <p:cNvGrpSpPr/>
        <p:nvPr/>
      </p:nvGrpSpPr>
      <p:grpSpPr>
        <a:xfrm>
          <a:off x="0" y="0"/>
          <a:ext cx="0" cy="0"/>
          <a:chOff x="0" y="0"/>
          <a:chExt cx="0" cy="0"/>
        </a:xfrm>
      </p:grpSpPr>
      <p:sp>
        <p:nvSpPr>
          <p:cNvPr id="1738" name="Google Shape;173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9" name="Google Shape;173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c7d2d37de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c7d2d37de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2c7d2d37def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2c7d2d37def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2c7d2d37def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2c7d2d37def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2c7d2d37def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2c7d2d37def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2c7d2d37def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2c7d2d37def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2c7d2d37def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2c7d2d37def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2c7d2d37def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2c7d2d37def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16.png"/><Relationship Id="rId7"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png"/><Relationship Id="rId6" Type="http://schemas.openxmlformats.org/officeDocument/2006/relationships/image" Target="../media/image6.png"/><Relationship Id="rId7" Type="http://schemas.openxmlformats.org/officeDocument/2006/relationships/image" Target="../media/image3.png"/><Relationship Id="rId8"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png"/><Relationship Id="rId6" Type="http://schemas.openxmlformats.org/officeDocument/2006/relationships/image" Target="../media/image6.png"/><Relationship Id="rId7"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16.png"/><Relationship Id="rId7"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png"/><Relationship Id="rId6" Type="http://schemas.openxmlformats.org/officeDocument/2006/relationships/image" Target="../media/image6.png"/><Relationship Id="rId7" Type="http://schemas.openxmlformats.org/officeDocument/2006/relationships/image" Target="../media/image3.png"/><Relationship Id="rId8"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3.png"/><Relationship Id="rId6" Type="http://schemas.openxmlformats.org/officeDocument/2006/relationships/image" Target="../media/image6.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pic>
        <p:nvPicPr>
          <p:cNvPr id="1233" name="Google Shape;1233;p32"/>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34" name="Google Shape;1234;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5" name="Google Shape;1235;p32"/>
          <p:cNvGrpSpPr/>
          <p:nvPr/>
        </p:nvGrpSpPr>
        <p:grpSpPr>
          <a:xfrm>
            <a:off x="7905475" y="1913575"/>
            <a:ext cx="76825" cy="76800"/>
            <a:chOff x="3104875" y="1099400"/>
            <a:chExt cx="76825" cy="76800"/>
          </a:xfrm>
        </p:grpSpPr>
        <p:sp>
          <p:nvSpPr>
            <p:cNvPr id="1236" name="Google Shape;1236;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2"/>
          <p:cNvGrpSpPr/>
          <p:nvPr/>
        </p:nvGrpSpPr>
        <p:grpSpPr>
          <a:xfrm>
            <a:off x="5419450" y="3918800"/>
            <a:ext cx="76825" cy="76800"/>
            <a:chOff x="3104875" y="1099400"/>
            <a:chExt cx="76825" cy="76800"/>
          </a:xfrm>
        </p:grpSpPr>
        <p:sp>
          <p:nvSpPr>
            <p:cNvPr id="1239" name="Google Shape;1239;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2"/>
          <p:cNvGrpSpPr/>
          <p:nvPr/>
        </p:nvGrpSpPr>
        <p:grpSpPr>
          <a:xfrm>
            <a:off x="4400275" y="699350"/>
            <a:ext cx="76825" cy="76800"/>
            <a:chOff x="3104875" y="1099400"/>
            <a:chExt cx="76825" cy="76800"/>
          </a:xfrm>
        </p:grpSpPr>
        <p:sp>
          <p:nvSpPr>
            <p:cNvPr id="1242" name="Google Shape;1242;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4" name="Google Shape;1244;p32"/>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45" name="Google Shape;1245;p32"/>
          <p:cNvSpPr txBox="1"/>
          <p:nvPr>
            <p:ph type="ctrTitle"/>
          </p:nvPr>
        </p:nvSpPr>
        <p:spPr>
          <a:xfrm>
            <a:off x="713225" y="1651163"/>
            <a:ext cx="7033800" cy="2193000"/>
          </a:xfrm>
          <a:prstGeom prst="rect">
            <a:avLst/>
          </a:prstGeom>
        </p:spPr>
        <p:txBody>
          <a:bodyPr anchorCtr="0" anchor="b" bIns="91425" lIns="91425" spcFirstLastPara="1" rIns="91425" wrap="square" tIns="91425">
            <a:noAutofit/>
          </a:bodyPr>
          <a:lstStyle/>
          <a:p>
            <a:pPr indent="0" lvl="0" marL="0" rtl="0" algn="l">
              <a:lnSpc>
                <a:spcPct val="133333"/>
              </a:lnSpc>
              <a:spcBef>
                <a:spcPts val="1800"/>
              </a:spcBef>
              <a:spcAft>
                <a:spcPts val="0"/>
              </a:spcAft>
              <a:buNone/>
            </a:pPr>
            <a:r>
              <a:rPr b="1" lang="en" sz="2700">
                <a:solidFill>
                  <a:srgbClr val="FFFFFF"/>
                </a:solidFill>
                <a:latin typeface="Times New Roman"/>
                <a:ea typeface="Times New Roman"/>
                <a:cs typeface="Times New Roman"/>
                <a:sym typeface="Times New Roman"/>
              </a:rPr>
              <a:t>Project Outline: Cancer Marker Analysis from Nanoscopic-Tissue Images with Deep Tech</a:t>
            </a:r>
            <a:endParaRPr b="1" sz="2700">
              <a:solidFill>
                <a:srgbClr val="FFFFFF"/>
              </a:solidFill>
              <a:latin typeface="Times New Roman"/>
              <a:ea typeface="Times New Roman"/>
              <a:cs typeface="Times New Roman"/>
              <a:sym typeface="Times New Roman"/>
            </a:endParaRPr>
          </a:p>
          <a:p>
            <a:pPr indent="0" lvl="0" marL="0" rtl="0" algn="l">
              <a:spcBef>
                <a:spcPts val="400"/>
              </a:spcBef>
              <a:spcAft>
                <a:spcPts val="0"/>
              </a:spcAft>
              <a:buNone/>
            </a:pPr>
            <a:r>
              <a:t/>
            </a:r>
            <a:endParaRPr sz="5200"/>
          </a:p>
        </p:txBody>
      </p:sp>
      <p:sp>
        <p:nvSpPr>
          <p:cNvPr id="1246" name="Google Shape;1246;p3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Times New Roman"/>
                <a:ea typeface="Times New Roman"/>
                <a:cs typeface="Times New Roman"/>
                <a:sym typeface="Times New Roman"/>
              </a:rPr>
              <a:t>Siddhartha Pahari*, Japneet Singh</a:t>
            </a:r>
            <a:endParaRPr sz="17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5" name="Shape 1365"/>
        <p:cNvGrpSpPr/>
        <p:nvPr/>
      </p:nvGrpSpPr>
      <p:grpSpPr>
        <a:xfrm>
          <a:off x="0" y="0"/>
          <a:ext cx="0" cy="0"/>
          <a:chOff x="0" y="0"/>
          <a:chExt cx="0" cy="0"/>
        </a:xfrm>
      </p:grpSpPr>
      <p:pic>
        <p:nvPicPr>
          <p:cNvPr id="1366" name="Google Shape;1366;p41"/>
          <p:cNvPicPr preferRelativeResize="0"/>
          <p:nvPr/>
        </p:nvPicPr>
        <p:blipFill rotWithShape="1">
          <a:blip r:embed="rId3">
            <a:alphaModFix/>
          </a:blip>
          <a:srcRect b="4591" l="24331" r="23342" t="5721"/>
          <a:stretch/>
        </p:blipFill>
        <p:spPr>
          <a:xfrm rot="2268302">
            <a:off x="-65388" y="3340199"/>
            <a:ext cx="1857374" cy="1790699"/>
          </a:xfrm>
          <a:prstGeom prst="rect">
            <a:avLst/>
          </a:prstGeom>
          <a:noFill/>
          <a:ln>
            <a:noFill/>
          </a:ln>
        </p:spPr>
      </p:pic>
      <p:sp>
        <p:nvSpPr>
          <p:cNvPr id="1367" name="Google Shape;1367;p4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GOALS</a:t>
            </a:r>
            <a:endParaRPr/>
          </a:p>
        </p:txBody>
      </p:sp>
      <p:sp>
        <p:nvSpPr>
          <p:cNvPr id="1368" name="Google Shape;1368;p41"/>
          <p:cNvSpPr/>
          <p:nvPr/>
        </p:nvSpPr>
        <p:spPr>
          <a:xfrm rot="5400000">
            <a:off x="1130138" y="2193250"/>
            <a:ext cx="1494600" cy="12954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 name="Google Shape;1369;p41"/>
          <p:cNvGrpSpPr/>
          <p:nvPr/>
        </p:nvGrpSpPr>
        <p:grpSpPr>
          <a:xfrm>
            <a:off x="1539327" y="2473264"/>
            <a:ext cx="676221" cy="735371"/>
            <a:chOff x="5417581" y="4001528"/>
            <a:chExt cx="553599" cy="602023"/>
          </a:xfrm>
        </p:grpSpPr>
        <p:sp>
          <p:nvSpPr>
            <p:cNvPr id="1370" name="Google Shape;1370;p41"/>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1"/>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1"/>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1"/>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1"/>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1"/>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1"/>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1"/>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1"/>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 name="Google Shape;1390;p41"/>
          <p:cNvSpPr/>
          <p:nvPr/>
        </p:nvSpPr>
        <p:spPr>
          <a:xfrm rot="5400000">
            <a:off x="3590824" y="180527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1"/>
          <p:cNvSpPr/>
          <p:nvPr/>
        </p:nvSpPr>
        <p:spPr>
          <a:xfrm rot="5400000">
            <a:off x="3590824" y="25739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1"/>
          <p:cNvSpPr/>
          <p:nvPr/>
        </p:nvSpPr>
        <p:spPr>
          <a:xfrm rot="5400000">
            <a:off x="3590824" y="334262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 name="Google Shape;1393;p41"/>
          <p:cNvGrpSpPr/>
          <p:nvPr/>
        </p:nvGrpSpPr>
        <p:grpSpPr>
          <a:xfrm>
            <a:off x="3736787" y="1889380"/>
            <a:ext cx="323975" cy="365789"/>
            <a:chOff x="4020665" y="1431080"/>
            <a:chExt cx="531542" cy="602023"/>
          </a:xfrm>
        </p:grpSpPr>
        <p:sp>
          <p:nvSpPr>
            <p:cNvPr id="1394" name="Google Shape;1394;p41"/>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1"/>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1"/>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1"/>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1"/>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1"/>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1"/>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1"/>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1"/>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1"/>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1"/>
          <p:cNvGrpSpPr/>
          <p:nvPr/>
        </p:nvGrpSpPr>
        <p:grpSpPr>
          <a:xfrm>
            <a:off x="3774797" y="2658069"/>
            <a:ext cx="247956" cy="365769"/>
            <a:chOff x="6162888" y="1431577"/>
            <a:chExt cx="414295" cy="601990"/>
          </a:xfrm>
        </p:grpSpPr>
        <p:sp>
          <p:nvSpPr>
            <p:cNvPr id="1410" name="Google Shape;1410;p41"/>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1"/>
          <p:cNvGrpSpPr/>
          <p:nvPr/>
        </p:nvGrpSpPr>
        <p:grpSpPr>
          <a:xfrm>
            <a:off x="3702586" y="3426738"/>
            <a:ext cx="392377" cy="365773"/>
            <a:chOff x="4002290" y="2305475"/>
            <a:chExt cx="601990" cy="567794"/>
          </a:xfrm>
        </p:grpSpPr>
        <p:sp>
          <p:nvSpPr>
            <p:cNvPr id="1418" name="Google Shape;1418;p41"/>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1"/>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4" name="Google Shape;1434;p41"/>
          <p:cNvCxnSpPr>
            <a:stCxn id="1390" idx="2"/>
            <a:endCxn id="1368" idx="3"/>
          </p:cNvCxnSpPr>
          <p:nvPr/>
        </p:nvCxnSpPr>
        <p:spPr>
          <a:xfrm flipH="1">
            <a:off x="1877375" y="1897825"/>
            <a:ext cx="1754400" cy="195900"/>
          </a:xfrm>
          <a:prstGeom prst="bentConnector2">
            <a:avLst/>
          </a:prstGeom>
          <a:noFill/>
          <a:ln cap="flat" cmpd="sng" w="19050">
            <a:solidFill>
              <a:schemeClr val="dk2"/>
            </a:solidFill>
            <a:prstDash val="solid"/>
            <a:round/>
            <a:headEnd len="med" w="med" type="none"/>
            <a:tailEnd len="med" w="med" type="none"/>
          </a:ln>
        </p:spPr>
      </p:cxnSp>
      <p:cxnSp>
        <p:nvCxnSpPr>
          <p:cNvPr id="1435" name="Google Shape;1435;p41"/>
          <p:cNvCxnSpPr>
            <a:stCxn id="1368" idx="0"/>
            <a:endCxn id="1392" idx="1"/>
          </p:cNvCxnSpPr>
          <p:nvPr/>
        </p:nvCxnSpPr>
        <p:spPr>
          <a:xfrm flipH="1" rot="-5400000">
            <a:off x="2656688" y="2809000"/>
            <a:ext cx="195900" cy="1754400"/>
          </a:xfrm>
          <a:prstGeom prst="bentConnector2">
            <a:avLst/>
          </a:prstGeom>
          <a:noFill/>
          <a:ln cap="flat" cmpd="sng" w="19050">
            <a:solidFill>
              <a:schemeClr val="dk2"/>
            </a:solidFill>
            <a:prstDash val="solid"/>
            <a:round/>
            <a:headEnd len="med" w="med" type="none"/>
            <a:tailEnd len="med" w="med" type="none"/>
          </a:ln>
        </p:spPr>
      </p:cxnSp>
      <p:cxnSp>
        <p:nvCxnSpPr>
          <p:cNvPr id="1436" name="Google Shape;1436;p41"/>
          <p:cNvCxnSpPr>
            <a:stCxn id="1391" idx="2"/>
            <a:endCxn id="1368" idx="5"/>
          </p:cNvCxnSpPr>
          <p:nvPr/>
        </p:nvCxnSpPr>
        <p:spPr>
          <a:xfrm flipH="1">
            <a:off x="2525075" y="2666500"/>
            <a:ext cx="1106700" cy="597900"/>
          </a:xfrm>
          <a:prstGeom prst="bentConnector3">
            <a:avLst>
              <a:gd fmla="val 49997" name="adj1"/>
            </a:avLst>
          </a:prstGeom>
          <a:noFill/>
          <a:ln cap="flat" cmpd="sng" w="19050">
            <a:solidFill>
              <a:schemeClr val="dk2"/>
            </a:solidFill>
            <a:prstDash val="solid"/>
            <a:round/>
            <a:headEnd len="med" w="med" type="none"/>
            <a:tailEnd len="med" w="med" type="none"/>
          </a:ln>
        </p:spPr>
      </p:cxnSp>
      <p:grpSp>
        <p:nvGrpSpPr>
          <p:cNvPr id="1437" name="Google Shape;1437;p41"/>
          <p:cNvGrpSpPr/>
          <p:nvPr/>
        </p:nvGrpSpPr>
        <p:grpSpPr>
          <a:xfrm>
            <a:off x="7106825" y="1312225"/>
            <a:ext cx="76825" cy="76800"/>
            <a:chOff x="3104875" y="1099400"/>
            <a:chExt cx="76825" cy="76800"/>
          </a:xfrm>
        </p:grpSpPr>
        <p:sp>
          <p:nvSpPr>
            <p:cNvPr id="1438" name="Google Shape;1438;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1"/>
          <p:cNvGrpSpPr/>
          <p:nvPr/>
        </p:nvGrpSpPr>
        <p:grpSpPr>
          <a:xfrm>
            <a:off x="1877450" y="837825"/>
            <a:ext cx="76825" cy="76800"/>
            <a:chOff x="3104875" y="1099400"/>
            <a:chExt cx="76825" cy="76800"/>
          </a:xfrm>
        </p:grpSpPr>
        <p:sp>
          <p:nvSpPr>
            <p:cNvPr id="1441" name="Google Shape;1441;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41"/>
          <p:cNvGrpSpPr/>
          <p:nvPr/>
        </p:nvGrpSpPr>
        <p:grpSpPr>
          <a:xfrm>
            <a:off x="4870450" y="4197150"/>
            <a:ext cx="76825" cy="76800"/>
            <a:chOff x="3104875" y="1099400"/>
            <a:chExt cx="76825" cy="76800"/>
          </a:xfrm>
        </p:grpSpPr>
        <p:sp>
          <p:nvSpPr>
            <p:cNvPr id="1444" name="Google Shape;1444;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46" name="Google Shape;1446;p41"/>
          <p:cNvPicPr preferRelativeResize="0"/>
          <p:nvPr/>
        </p:nvPicPr>
        <p:blipFill rotWithShape="1">
          <a:blip r:embed="rId4">
            <a:alphaModFix/>
          </a:blip>
          <a:srcRect b="0" l="22009" r="18455" t="0"/>
          <a:stretch/>
        </p:blipFill>
        <p:spPr>
          <a:xfrm rot="1203245">
            <a:off x="7517459" y="502025"/>
            <a:ext cx="1272639" cy="1202430"/>
          </a:xfrm>
          <a:prstGeom prst="rect">
            <a:avLst/>
          </a:prstGeom>
          <a:noFill/>
          <a:ln>
            <a:noFill/>
          </a:ln>
        </p:spPr>
      </p:pic>
      <p:pic>
        <p:nvPicPr>
          <p:cNvPr id="1447" name="Google Shape;1447;p41"/>
          <p:cNvPicPr preferRelativeResize="0"/>
          <p:nvPr/>
        </p:nvPicPr>
        <p:blipFill rotWithShape="1">
          <a:blip r:embed="rId5">
            <a:alphaModFix/>
          </a:blip>
          <a:srcRect b="8336" l="18647" r="8852" t="7960"/>
          <a:stretch/>
        </p:blipFill>
        <p:spPr>
          <a:xfrm rot="-1406513">
            <a:off x="1399635" y="4039437"/>
            <a:ext cx="1175233" cy="7632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42"/>
          <p:cNvSpPr txBox="1"/>
          <p:nvPr>
            <p:ph type="title"/>
          </p:nvPr>
        </p:nvSpPr>
        <p:spPr>
          <a:xfrm>
            <a:off x="751725" y="38557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Test Cases</a:t>
            </a:r>
            <a:endParaRPr b="1">
              <a:latin typeface="Times New Roman"/>
              <a:ea typeface="Times New Roman"/>
              <a:cs typeface="Times New Roman"/>
              <a:sym typeface="Times New Roman"/>
            </a:endParaRPr>
          </a:p>
        </p:txBody>
      </p:sp>
      <p:grpSp>
        <p:nvGrpSpPr>
          <p:cNvPr id="1453" name="Google Shape;1453;p42"/>
          <p:cNvGrpSpPr/>
          <p:nvPr/>
        </p:nvGrpSpPr>
        <p:grpSpPr>
          <a:xfrm>
            <a:off x="7599275" y="633525"/>
            <a:ext cx="76825" cy="76800"/>
            <a:chOff x="3104875" y="1099400"/>
            <a:chExt cx="76825" cy="76800"/>
          </a:xfrm>
        </p:grpSpPr>
        <p:sp>
          <p:nvSpPr>
            <p:cNvPr id="1454" name="Google Shape;1454;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42"/>
          <p:cNvGrpSpPr/>
          <p:nvPr/>
        </p:nvGrpSpPr>
        <p:grpSpPr>
          <a:xfrm>
            <a:off x="751725" y="1575063"/>
            <a:ext cx="76825" cy="76800"/>
            <a:chOff x="3104875" y="1099400"/>
            <a:chExt cx="76825" cy="76800"/>
          </a:xfrm>
        </p:grpSpPr>
        <p:sp>
          <p:nvSpPr>
            <p:cNvPr id="1457" name="Google Shape;1457;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9" name="Google Shape;1459;p42"/>
          <p:cNvPicPr preferRelativeResize="0"/>
          <p:nvPr/>
        </p:nvPicPr>
        <p:blipFill rotWithShape="1">
          <a:blip r:embed="rId3">
            <a:alphaModFix/>
          </a:blip>
          <a:srcRect b="0" l="22009" r="18455" t="0"/>
          <a:stretch/>
        </p:blipFill>
        <p:spPr>
          <a:xfrm rot="1913055">
            <a:off x="7952675" y="268562"/>
            <a:ext cx="652201" cy="616226"/>
          </a:xfrm>
          <a:prstGeom prst="rect">
            <a:avLst/>
          </a:prstGeom>
          <a:noFill/>
          <a:ln>
            <a:noFill/>
          </a:ln>
        </p:spPr>
      </p:pic>
      <p:pic>
        <p:nvPicPr>
          <p:cNvPr id="1460" name="Google Shape;1460;p42"/>
          <p:cNvPicPr preferRelativeResize="0"/>
          <p:nvPr/>
        </p:nvPicPr>
        <p:blipFill>
          <a:blip r:embed="rId4">
            <a:alphaModFix/>
          </a:blip>
          <a:stretch>
            <a:fillRect/>
          </a:stretch>
        </p:blipFill>
        <p:spPr>
          <a:xfrm>
            <a:off x="500300" y="1065750"/>
            <a:ext cx="7177801" cy="3925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4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466" name="Google Shape;1466;p43"/>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Siddhartha Pahari</a:t>
            </a:r>
            <a:endParaRPr/>
          </a:p>
        </p:txBody>
      </p:sp>
      <p:sp>
        <p:nvSpPr>
          <p:cNvPr id="1467" name="Google Shape;1467;p43"/>
          <p:cNvSpPr txBox="1"/>
          <p:nvPr>
            <p:ph idx="4" type="subTitle"/>
          </p:nvPr>
        </p:nvSpPr>
        <p:spPr>
          <a:xfrm>
            <a:off x="4236938" y="3021475"/>
            <a:ext cx="25056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Japneet Singh</a:t>
            </a:r>
            <a:endParaRPr/>
          </a:p>
        </p:txBody>
      </p:sp>
      <p:sp>
        <p:nvSpPr>
          <p:cNvPr id="1468" name="Google Shape;1468;p43"/>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Chemical Engineer- Bioengineer, Data Scientist</a:t>
            </a:r>
            <a:endParaRPr/>
          </a:p>
        </p:txBody>
      </p:sp>
      <p:sp>
        <p:nvSpPr>
          <p:cNvPr id="1469" name="Google Shape;1469;p43"/>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Engineering Sciences,</a:t>
            </a:r>
            <a:endParaRPr/>
          </a:p>
          <a:p>
            <a:pPr indent="0" lvl="0" marL="0" rtl="0" algn="l">
              <a:spcBef>
                <a:spcPts val="0"/>
              </a:spcBef>
              <a:spcAft>
                <a:spcPts val="0"/>
              </a:spcAft>
              <a:buNone/>
            </a:pPr>
            <a:r>
              <a:rPr lang="en"/>
              <a:t>Engineering, AI, Applied Physics</a:t>
            </a:r>
            <a:endParaRPr/>
          </a:p>
        </p:txBody>
      </p:sp>
      <p:grpSp>
        <p:nvGrpSpPr>
          <p:cNvPr id="1470" name="Google Shape;1470;p43"/>
          <p:cNvGrpSpPr/>
          <p:nvPr/>
        </p:nvGrpSpPr>
        <p:grpSpPr>
          <a:xfrm>
            <a:off x="3360325" y="2949600"/>
            <a:ext cx="76825" cy="76800"/>
            <a:chOff x="3104875" y="1099400"/>
            <a:chExt cx="76825" cy="76800"/>
          </a:xfrm>
        </p:grpSpPr>
        <p:sp>
          <p:nvSpPr>
            <p:cNvPr id="1471" name="Google Shape;1471;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43"/>
          <p:cNvGrpSpPr/>
          <p:nvPr/>
        </p:nvGrpSpPr>
        <p:grpSpPr>
          <a:xfrm>
            <a:off x="6574175" y="1112200"/>
            <a:ext cx="76825" cy="76800"/>
            <a:chOff x="3104875" y="1099400"/>
            <a:chExt cx="76825" cy="76800"/>
          </a:xfrm>
        </p:grpSpPr>
        <p:sp>
          <p:nvSpPr>
            <p:cNvPr id="1474" name="Google Shape;1474;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43"/>
          <p:cNvGrpSpPr/>
          <p:nvPr/>
        </p:nvGrpSpPr>
        <p:grpSpPr>
          <a:xfrm>
            <a:off x="4862475" y="4444500"/>
            <a:ext cx="76825" cy="76800"/>
            <a:chOff x="3104875" y="1099400"/>
            <a:chExt cx="76825" cy="76800"/>
          </a:xfrm>
        </p:grpSpPr>
        <p:sp>
          <p:nvSpPr>
            <p:cNvPr id="1477" name="Google Shape;1477;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79" name="Google Shape;1479;p43"/>
          <p:cNvPicPr preferRelativeResize="0"/>
          <p:nvPr/>
        </p:nvPicPr>
        <p:blipFill rotWithShape="1">
          <a:blip r:embed="rId3">
            <a:alphaModFix/>
          </a:blip>
          <a:srcRect b="8336" l="18647" r="8852" t="7960"/>
          <a:stretch/>
        </p:blipFill>
        <p:spPr>
          <a:xfrm rot="-1406513">
            <a:off x="6024972" y="1598100"/>
            <a:ext cx="1175233" cy="763227"/>
          </a:xfrm>
          <a:prstGeom prst="rect">
            <a:avLst/>
          </a:prstGeom>
          <a:noFill/>
          <a:ln>
            <a:noFill/>
          </a:ln>
        </p:spPr>
      </p:pic>
      <p:pic>
        <p:nvPicPr>
          <p:cNvPr id="1480" name="Google Shape;1480;p43"/>
          <p:cNvPicPr preferRelativeResize="0"/>
          <p:nvPr/>
        </p:nvPicPr>
        <p:blipFill rotWithShape="1">
          <a:blip r:embed="rId4">
            <a:alphaModFix/>
          </a:blip>
          <a:srcRect b="5838" l="25537" r="23467" t="7152"/>
          <a:stretch/>
        </p:blipFill>
        <p:spPr>
          <a:xfrm>
            <a:off x="1087524" y="2912100"/>
            <a:ext cx="1920000" cy="1842726"/>
          </a:xfrm>
          <a:prstGeom prst="rect">
            <a:avLst/>
          </a:prstGeom>
          <a:noFill/>
          <a:ln>
            <a:noFill/>
          </a:ln>
        </p:spPr>
      </p:pic>
      <p:pic>
        <p:nvPicPr>
          <p:cNvPr id="1481" name="Google Shape;1481;p43"/>
          <p:cNvPicPr preferRelativeResize="0"/>
          <p:nvPr/>
        </p:nvPicPr>
        <p:blipFill rotWithShape="1">
          <a:blip r:embed="rId5">
            <a:alphaModFix/>
          </a:blip>
          <a:srcRect b="0" l="15236" r="10474" t="0"/>
          <a:stretch/>
        </p:blipFill>
        <p:spPr>
          <a:xfrm rot="1220421">
            <a:off x="2376024" y="3252859"/>
            <a:ext cx="1552575" cy="1390851"/>
          </a:xfrm>
          <a:prstGeom prst="rect">
            <a:avLst/>
          </a:prstGeom>
          <a:noFill/>
          <a:ln>
            <a:noFill/>
          </a:ln>
        </p:spPr>
      </p:pic>
      <p:pic>
        <p:nvPicPr>
          <p:cNvPr id="1482" name="Google Shape;1482;p43"/>
          <p:cNvPicPr preferRelativeResize="0"/>
          <p:nvPr/>
        </p:nvPicPr>
        <p:blipFill>
          <a:blip r:embed="rId6">
            <a:alphaModFix/>
          </a:blip>
          <a:stretch>
            <a:fillRect/>
          </a:stretch>
        </p:blipFill>
        <p:spPr>
          <a:xfrm>
            <a:off x="287953" y="1019713"/>
            <a:ext cx="2064125" cy="1920000"/>
          </a:xfrm>
          <a:prstGeom prst="rect">
            <a:avLst/>
          </a:prstGeom>
          <a:noFill/>
          <a:ln>
            <a:noFill/>
          </a:ln>
        </p:spPr>
      </p:pic>
      <p:pic>
        <p:nvPicPr>
          <p:cNvPr id="1483" name="Google Shape;1483;p43"/>
          <p:cNvPicPr preferRelativeResize="0"/>
          <p:nvPr/>
        </p:nvPicPr>
        <p:blipFill>
          <a:blip r:embed="rId7">
            <a:alphaModFix/>
          </a:blip>
          <a:stretch>
            <a:fillRect/>
          </a:stretch>
        </p:blipFill>
        <p:spPr>
          <a:xfrm>
            <a:off x="6857578" y="2755925"/>
            <a:ext cx="1920000" cy="1891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
        <p:nvSpPr>
          <p:cNvPr id="1488" name="Google Shape;1488;p44"/>
          <p:cNvSpPr/>
          <p:nvPr/>
        </p:nvSpPr>
        <p:spPr>
          <a:xfrm rot="5400000">
            <a:off x="4264049"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grpSp>
        <p:nvGrpSpPr>
          <p:cNvPr id="1490" name="Google Shape;1490;p44"/>
          <p:cNvGrpSpPr/>
          <p:nvPr/>
        </p:nvGrpSpPr>
        <p:grpSpPr>
          <a:xfrm>
            <a:off x="4398878" y="3114313"/>
            <a:ext cx="346056" cy="345674"/>
            <a:chOff x="3303268" y="3817349"/>
            <a:chExt cx="346056" cy="345674"/>
          </a:xfrm>
        </p:grpSpPr>
        <p:sp>
          <p:nvSpPr>
            <p:cNvPr id="1491" name="Google Shape;1491;p4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44"/>
          <p:cNvSpPr/>
          <p:nvPr/>
        </p:nvSpPr>
        <p:spPr>
          <a:xfrm rot="5400000">
            <a:off x="3636612"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4"/>
          <p:cNvSpPr/>
          <p:nvPr/>
        </p:nvSpPr>
        <p:spPr>
          <a:xfrm>
            <a:off x="3771720" y="3114122"/>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rot="5400000">
            <a:off x="4891487"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 name="Google Shape;1498;p44"/>
          <p:cNvGrpSpPr/>
          <p:nvPr/>
        </p:nvGrpSpPr>
        <p:grpSpPr>
          <a:xfrm>
            <a:off x="5026419" y="3114313"/>
            <a:ext cx="346056" cy="345674"/>
            <a:chOff x="3752358" y="3817349"/>
            <a:chExt cx="346056" cy="345674"/>
          </a:xfrm>
        </p:grpSpPr>
        <p:sp>
          <p:nvSpPr>
            <p:cNvPr id="1499" name="Google Shape;1499;p4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03" name="Google Shape;1503;p44"/>
          <p:cNvPicPr preferRelativeResize="0"/>
          <p:nvPr/>
        </p:nvPicPr>
        <p:blipFill rotWithShape="1">
          <a:blip r:embed="rId3">
            <a:alphaModFix/>
          </a:blip>
          <a:srcRect b="4591" l="24331" r="23342" t="5721"/>
          <a:stretch/>
        </p:blipFill>
        <p:spPr>
          <a:xfrm rot="2268302">
            <a:off x="204037" y="2189887"/>
            <a:ext cx="1857374" cy="1790699"/>
          </a:xfrm>
          <a:prstGeom prst="rect">
            <a:avLst/>
          </a:prstGeom>
          <a:noFill/>
          <a:ln>
            <a:noFill/>
          </a:ln>
        </p:spPr>
      </p:pic>
      <p:pic>
        <p:nvPicPr>
          <p:cNvPr id="1504" name="Google Shape;1504;p44"/>
          <p:cNvPicPr preferRelativeResize="0"/>
          <p:nvPr/>
        </p:nvPicPr>
        <p:blipFill rotWithShape="1">
          <a:blip r:embed="rId4">
            <a:alphaModFix/>
          </a:blip>
          <a:srcRect b="8336" l="18647" r="8852" t="7960"/>
          <a:stretch/>
        </p:blipFill>
        <p:spPr>
          <a:xfrm rot="-1406513">
            <a:off x="1099310" y="551250"/>
            <a:ext cx="1175233" cy="763227"/>
          </a:xfrm>
          <a:prstGeom prst="rect">
            <a:avLst/>
          </a:prstGeom>
          <a:noFill/>
          <a:ln>
            <a:noFill/>
          </a:ln>
        </p:spPr>
      </p:pic>
      <p:pic>
        <p:nvPicPr>
          <p:cNvPr id="1505" name="Google Shape;1505;p44"/>
          <p:cNvPicPr preferRelativeResize="0"/>
          <p:nvPr/>
        </p:nvPicPr>
        <p:blipFill rotWithShape="1">
          <a:blip r:embed="rId5">
            <a:alphaModFix/>
          </a:blip>
          <a:srcRect b="5838" l="25537" r="23467" t="7152"/>
          <a:stretch/>
        </p:blipFill>
        <p:spPr>
          <a:xfrm>
            <a:off x="6925599" y="755225"/>
            <a:ext cx="1920000" cy="1842726"/>
          </a:xfrm>
          <a:prstGeom prst="rect">
            <a:avLst/>
          </a:prstGeom>
          <a:noFill/>
          <a:ln>
            <a:noFill/>
          </a:ln>
        </p:spPr>
      </p:pic>
      <p:pic>
        <p:nvPicPr>
          <p:cNvPr id="1506" name="Google Shape;1506;p44"/>
          <p:cNvPicPr preferRelativeResize="0"/>
          <p:nvPr/>
        </p:nvPicPr>
        <p:blipFill rotWithShape="1">
          <a:blip r:embed="rId6">
            <a:alphaModFix/>
          </a:blip>
          <a:srcRect b="0" l="15236" r="10474" t="0"/>
          <a:stretch/>
        </p:blipFill>
        <p:spPr>
          <a:xfrm rot="1220421">
            <a:off x="6684874" y="2035009"/>
            <a:ext cx="1552575" cy="1390851"/>
          </a:xfrm>
          <a:prstGeom prst="rect">
            <a:avLst/>
          </a:prstGeom>
          <a:noFill/>
          <a:ln>
            <a:noFill/>
          </a:ln>
        </p:spPr>
      </p:pic>
      <p:pic>
        <p:nvPicPr>
          <p:cNvPr id="1507" name="Google Shape;1507;p44"/>
          <p:cNvPicPr preferRelativeResize="0"/>
          <p:nvPr/>
        </p:nvPicPr>
        <p:blipFill rotWithShape="1">
          <a:blip r:embed="rId7">
            <a:alphaModFix/>
          </a:blip>
          <a:srcRect b="0" l="22009" r="18455" t="0"/>
          <a:stretch/>
        </p:blipFill>
        <p:spPr>
          <a:xfrm rot="-1592621">
            <a:off x="1605630" y="2449458"/>
            <a:ext cx="903663" cy="853812"/>
          </a:xfrm>
          <a:prstGeom prst="rect">
            <a:avLst/>
          </a:prstGeom>
          <a:noFill/>
          <a:ln>
            <a:noFill/>
          </a:ln>
        </p:spPr>
      </p:pic>
      <p:grpSp>
        <p:nvGrpSpPr>
          <p:cNvPr id="1508" name="Google Shape;1508;p44"/>
          <p:cNvGrpSpPr/>
          <p:nvPr/>
        </p:nvGrpSpPr>
        <p:grpSpPr>
          <a:xfrm>
            <a:off x="6891975" y="620800"/>
            <a:ext cx="76825" cy="76800"/>
            <a:chOff x="3104875" y="1099400"/>
            <a:chExt cx="76825" cy="76800"/>
          </a:xfrm>
        </p:grpSpPr>
        <p:sp>
          <p:nvSpPr>
            <p:cNvPr id="1509" name="Google Shape;1509;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44"/>
          <p:cNvGrpSpPr/>
          <p:nvPr/>
        </p:nvGrpSpPr>
        <p:grpSpPr>
          <a:xfrm rot="1891135">
            <a:off x="1399937" y="4106218"/>
            <a:ext cx="76828" cy="76803"/>
            <a:chOff x="3104875" y="1099400"/>
            <a:chExt cx="76825" cy="76800"/>
          </a:xfrm>
        </p:grpSpPr>
        <p:sp>
          <p:nvSpPr>
            <p:cNvPr id="1512" name="Google Shape;1512;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44"/>
          <p:cNvGrpSpPr/>
          <p:nvPr/>
        </p:nvGrpSpPr>
        <p:grpSpPr>
          <a:xfrm>
            <a:off x="2141475" y="1931863"/>
            <a:ext cx="76825" cy="76800"/>
            <a:chOff x="3104875" y="1099400"/>
            <a:chExt cx="76825" cy="76800"/>
          </a:xfrm>
        </p:grpSpPr>
        <p:sp>
          <p:nvSpPr>
            <p:cNvPr id="1515" name="Google Shape;1515;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7" name="Google Shape;1517;p44"/>
          <p:cNvPicPr preferRelativeResize="0"/>
          <p:nvPr/>
        </p:nvPicPr>
        <p:blipFill rotWithShape="1">
          <a:blip r:embed="rId8">
            <a:alphaModFix/>
          </a:blip>
          <a:srcRect b="0" l="0" r="-9289" t="-9289"/>
          <a:stretch/>
        </p:blipFill>
        <p:spPr>
          <a:xfrm>
            <a:off x="1807250" y="3720641"/>
            <a:ext cx="5994976" cy="47678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1" name="Shape 1521"/>
        <p:cNvGrpSpPr/>
        <p:nvPr/>
      </p:nvGrpSpPr>
      <p:grpSpPr>
        <a:xfrm>
          <a:off x="0" y="0"/>
          <a:ext cx="0" cy="0"/>
          <a:chOff x="0" y="0"/>
          <a:chExt cx="0" cy="0"/>
        </a:xfrm>
      </p:grpSpPr>
      <p:grpSp>
        <p:nvGrpSpPr>
          <p:cNvPr id="1522" name="Google Shape;1522;p45"/>
          <p:cNvGrpSpPr/>
          <p:nvPr/>
        </p:nvGrpSpPr>
        <p:grpSpPr>
          <a:xfrm>
            <a:off x="8219800" y="2094550"/>
            <a:ext cx="76825" cy="76800"/>
            <a:chOff x="3104875" y="1099400"/>
            <a:chExt cx="76825" cy="76800"/>
          </a:xfrm>
        </p:grpSpPr>
        <p:sp>
          <p:nvSpPr>
            <p:cNvPr id="1523" name="Google Shape;1523;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5" name="Google Shape;1525;p45"/>
          <p:cNvSpPr txBox="1"/>
          <p:nvPr/>
        </p:nvSpPr>
        <p:spPr>
          <a:xfrm>
            <a:off x="586900" y="1194950"/>
            <a:ext cx="7331100" cy="2414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2450">
                <a:solidFill>
                  <a:schemeClr val="dk1"/>
                </a:solidFill>
                <a:latin typeface="Times New Roman"/>
                <a:ea typeface="Times New Roman"/>
                <a:cs typeface="Times New Roman"/>
                <a:sym typeface="Times New Roman"/>
              </a:rPr>
              <a:t>Tools and Libraries</a:t>
            </a:r>
            <a:endParaRPr b="1" sz="2450">
              <a:solidFill>
                <a:schemeClr val="dk1"/>
              </a:solidFill>
              <a:latin typeface="Times New Roman"/>
              <a:ea typeface="Times New Roman"/>
              <a:cs typeface="Times New Roman"/>
              <a:sym typeface="Times New Roman"/>
            </a:endParaRPr>
          </a:p>
          <a:p>
            <a:pPr indent="-374650" lvl="0" marL="457200" rtl="0" algn="l">
              <a:lnSpc>
                <a:spcPct val="115000"/>
              </a:lnSpc>
              <a:spcBef>
                <a:spcPts val="400"/>
              </a:spcBef>
              <a:spcAft>
                <a:spcPts val="0"/>
              </a:spcAft>
              <a:buClr>
                <a:schemeClr val="dk1"/>
              </a:buClr>
              <a:buSzPts val="2300"/>
              <a:buFont typeface="Times New Roman"/>
              <a:buChar char="●"/>
            </a:pPr>
            <a:r>
              <a:rPr lang="en" sz="2300">
                <a:solidFill>
                  <a:schemeClr val="dk1"/>
                </a:solidFill>
                <a:latin typeface="Times New Roman"/>
                <a:ea typeface="Times New Roman"/>
                <a:cs typeface="Times New Roman"/>
                <a:sym typeface="Times New Roman"/>
              </a:rPr>
              <a:t>Utilizes Python, Anaconda, and libraries such as Keras and TensorFlow, highlighting the technical depth and the advanced tools employed in the development of the solution.</a:t>
            </a:r>
            <a:endParaRPr sz="2300">
              <a:solidFill>
                <a:schemeClr val="dk1"/>
              </a:solidFill>
              <a:latin typeface="Times New Roman"/>
              <a:ea typeface="Times New Roman"/>
              <a:cs typeface="Times New Roman"/>
              <a:sym typeface="Times New Roman"/>
            </a:endParaRPr>
          </a:p>
        </p:txBody>
      </p:sp>
      <p:pic>
        <p:nvPicPr>
          <p:cNvPr id="1526" name="Google Shape;1526;p45"/>
          <p:cNvPicPr preferRelativeResize="0"/>
          <p:nvPr/>
        </p:nvPicPr>
        <p:blipFill>
          <a:blip r:embed="rId3">
            <a:alphaModFix/>
          </a:blip>
          <a:stretch>
            <a:fillRect/>
          </a:stretch>
        </p:blipFill>
        <p:spPr>
          <a:xfrm>
            <a:off x="4772125" y="59249"/>
            <a:ext cx="2492949" cy="1688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46"/>
          <p:cNvSpPr txBox="1"/>
          <p:nvPr>
            <p:ph idx="1" type="subTitle"/>
          </p:nvPr>
        </p:nvSpPr>
        <p:spPr>
          <a:xfrm>
            <a:off x="373625" y="2171275"/>
            <a:ext cx="5784000" cy="3750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Domain: Machine Learning, with a focus on Deep Learning and Image Recognition.</a:t>
            </a:r>
            <a:endParaRPr sz="1400">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Techniques: Utilizes Deep Convolutional Neural Network (CNN), Transfer Learning, with specific implementation via AutoML and NASNetMobile for advanced image classification tasks</a:t>
            </a:r>
            <a:endParaRPr sz="1700"/>
          </a:p>
        </p:txBody>
      </p:sp>
      <p:pic>
        <p:nvPicPr>
          <p:cNvPr id="1532" name="Google Shape;1532;p46"/>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533" name="Google Shape;1533;p46"/>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534" name="Google Shape;1534;p46"/>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535" name="Google Shape;1535;p46"/>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536" name="Google Shape;1536;p46"/>
          <p:cNvSpPr txBox="1"/>
          <p:nvPr>
            <p:ph type="title"/>
          </p:nvPr>
        </p:nvSpPr>
        <p:spPr>
          <a:xfrm>
            <a:off x="469850" y="1046888"/>
            <a:ext cx="73518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ABOUT THE PROJECT</a:t>
            </a:r>
            <a:endParaRPr b="1">
              <a:latin typeface="Times New Roman"/>
              <a:ea typeface="Times New Roman"/>
              <a:cs typeface="Times New Roman"/>
              <a:sym typeface="Times New Roman"/>
            </a:endParaRPr>
          </a:p>
        </p:txBody>
      </p:sp>
      <p:grpSp>
        <p:nvGrpSpPr>
          <p:cNvPr id="1537" name="Google Shape;1537;p46"/>
          <p:cNvGrpSpPr/>
          <p:nvPr/>
        </p:nvGrpSpPr>
        <p:grpSpPr>
          <a:xfrm>
            <a:off x="8219800" y="2094550"/>
            <a:ext cx="76825" cy="76800"/>
            <a:chOff x="3104875" y="1099400"/>
            <a:chExt cx="76825" cy="76800"/>
          </a:xfrm>
        </p:grpSpPr>
        <p:sp>
          <p:nvSpPr>
            <p:cNvPr id="1538" name="Google Shape;1538;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46"/>
          <p:cNvGrpSpPr/>
          <p:nvPr/>
        </p:nvGrpSpPr>
        <p:grpSpPr>
          <a:xfrm rot="1891135">
            <a:off x="4266962" y="4210993"/>
            <a:ext cx="76828" cy="76803"/>
            <a:chOff x="3104875" y="1099400"/>
            <a:chExt cx="76825" cy="76800"/>
          </a:xfrm>
        </p:grpSpPr>
        <p:sp>
          <p:nvSpPr>
            <p:cNvPr id="1541" name="Google Shape;1541;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46"/>
          <p:cNvGrpSpPr/>
          <p:nvPr/>
        </p:nvGrpSpPr>
        <p:grpSpPr>
          <a:xfrm>
            <a:off x="2400025" y="1210988"/>
            <a:ext cx="76825" cy="76800"/>
            <a:chOff x="3104875" y="1099400"/>
            <a:chExt cx="76825" cy="76800"/>
          </a:xfrm>
        </p:grpSpPr>
        <p:sp>
          <p:nvSpPr>
            <p:cNvPr id="1544" name="Google Shape;1544;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46" name="Google Shape;1546;p46"/>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0" name="Shape 1550"/>
        <p:cNvGrpSpPr/>
        <p:nvPr/>
      </p:nvGrpSpPr>
      <p:grpSpPr>
        <a:xfrm>
          <a:off x="0" y="0"/>
          <a:ext cx="0" cy="0"/>
          <a:chOff x="0" y="0"/>
          <a:chExt cx="0" cy="0"/>
        </a:xfrm>
      </p:grpSpPr>
      <p:pic>
        <p:nvPicPr>
          <p:cNvPr id="1551" name="Google Shape;1551;p47"/>
          <p:cNvPicPr preferRelativeResize="0"/>
          <p:nvPr/>
        </p:nvPicPr>
        <p:blipFill rotWithShape="1">
          <a:blip r:embed="rId3">
            <a:alphaModFix/>
          </a:blip>
          <a:srcRect b="5390" l="26806" r="25401" t="7660"/>
          <a:stretch/>
        </p:blipFill>
        <p:spPr>
          <a:xfrm>
            <a:off x="7264075" y="3080475"/>
            <a:ext cx="1739952" cy="1780604"/>
          </a:xfrm>
          <a:prstGeom prst="rect">
            <a:avLst/>
          </a:prstGeom>
          <a:noFill/>
          <a:ln>
            <a:noFill/>
          </a:ln>
        </p:spPr>
      </p:pic>
      <p:pic>
        <p:nvPicPr>
          <p:cNvPr id="1552" name="Google Shape;1552;p47"/>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553" name="Google Shape;1553;p47"/>
          <p:cNvPicPr preferRelativeResize="0"/>
          <p:nvPr/>
        </p:nvPicPr>
        <p:blipFill rotWithShape="1">
          <a:blip r:embed="rId5">
            <a:alphaModFix/>
          </a:blip>
          <a:srcRect b="0" l="15236" r="10474" t="0"/>
          <a:stretch/>
        </p:blipFill>
        <p:spPr>
          <a:xfrm rot="1220402">
            <a:off x="47435" y="3853201"/>
            <a:ext cx="1101529" cy="986777"/>
          </a:xfrm>
          <a:prstGeom prst="rect">
            <a:avLst/>
          </a:prstGeom>
          <a:noFill/>
          <a:ln>
            <a:noFill/>
          </a:ln>
        </p:spPr>
      </p:pic>
      <p:pic>
        <p:nvPicPr>
          <p:cNvPr id="1554" name="Google Shape;1554;p47"/>
          <p:cNvPicPr preferRelativeResize="0"/>
          <p:nvPr/>
        </p:nvPicPr>
        <p:blipFill rotWithShape="1">
          <a:blip r:embed="rId6">
            <a:alphaModFix/>
          </a:blip>
          <a:srcRect b="0" l="22009" r="18455" t="0"/>
          <a:stretch/>
        </p:blipFill>
        <p:spPr>
          <a:xfrm rot="3321565">
            <a:off x="8291238" y="2871512"/>
            <a:ext cx="652200" cy="616227"/>
          </a:xfrm>
          <a:prstGeom prst="rect">
            <a:avLst/>
          </a:prstGeom>
          <a:noFill/>
          <a:ln>
            <a:noFill/>
          </a:ln>
        </p:spPr>
      </p:pic>
      <p:grpSp>
        <p:nvGrpSpPr>
          <p:cNvPr id="1555" name="Google Shape;1555;p47"/>
          <p:cNvGrpSpPr/>
          <p:nvPr/>
        </p:nvGrpSpPr>
        <p:grpSpPr>
          <a:xfrm>
            <a:off x="1241825" y="3080475"/>
            <a:ext cx="76825" cy="76800"/>
            <a:chOff x="3104875" y="1099400"/>
            <a:chExt cx="76825" cy="76800"/>
          </a:xfrm>
        </p:grpSpPr>
        <p:sp>
          <p:nvSpPr>
            <p:cNvPr id="1556" name="Google Shape;1556;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47"/>
          <p:cNvGrpSpPr/>
          <p:nvPr/>
        </p:nvGrpSpPr>
        <p:grpSpPr>
          <a:xfrm>
            <a:off x="4870450" y="743250"/>
            <a:ext cx="76825" cy="76800"/>
            <a:chOff x="3104875" y="1099400"/>
            <a:chExt cx="76825" cy="76800"/>
          </a:xfrm>
        </p:grpSpPr>
        <p:sp>
          <p:nvSpPr>
            <p:cNvPr id="1559" name="Google Shape;1559;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47"/>
          <p:cNvGrpSpPr/>
          <p:nvPr/>
        </p:nvGrpSpPr>
        <p:grpSpPr>
          <a:xfrm>
            <a:off x="8200950" y="2377875"/>
            <a:ext cx="76825" cy="76800"/>
            <a:chOff x="3104875" y="1099400"/>
            <a:chExt cx="76825" cy="76800"/>
          </a:xfrm>
        </p:grpSpPr>
        <p:sp>
          <p:nvSpPr>
            <p:cNvPr id="1562" name="Google Shape;1562;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47"/>
          <p:cNvSpPr txBox="1"/>
          <p:nvPr/>
        </p:nvSpPr>
        <p:spPr>
          <a:xfrm>
            <a:off x="641500" y="1307050"/>
            <a:ext cx="7562400" cy="31128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750">
                <a:solidFill>
                  <a:schemeClr val="dk1"/>
                </a:solidFill>
                <a:latin typeface="Times New Roman"/>
                <a:ea typeface="Times New Roman"/>
                <a:cs typeface="Times New Roman"/>
                <a:sym typeface="Times New Roman"/>
              </a:rPr>
              <a:t>Description and Impact on Sustainable Development Goals (Criteria 1)</a:t>
            </a:r>
            <a:endParaRPr b="1" sz="1750">
              <a:solidFill>
                <a:schemeClr val="dk1"/>
              </a:solidFill>
              <a:latin typeface="Times New Roman"/>
              <a:ea typeface="Times New Roman"/>
              <a:cs typeface="Times New Roman"/>
              <a:sym typeface="Times New Roman"/>
            </a:endParaRPr>
          </a:p>
          <a:p>
            <a:pPr indent="-317500" lvl="0" marL="457200" rtl="0" algn="l">
              <a:lnSpc>
                <a:spcPct val="115000"/>
              </a:lnSpc>
              <a:spcBef>
                <a:spcPts val="4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Problem Statement: Early detection of cancer through </a:t>
            </a:r>
            <a:r>
              <a:rPr lang="en">
                <a:solidFill>
                  <a:schemeClr val="dk1"/>
                </a:solidFill>
                <a:latin typeface="Times New Roman"/>
                <a:ea typeface="Times New Roman"/>
                <a:cs typeface="Times New Roman"/>
                <a:sym typeface="Times New Roman"/>
              </a:rPr>
              <a:t>histological</a:t>
            </a:r>
            <a:r>
              <a:rPr lang="en">
                <a:solidFill>
                  <a:schemeClr val="dk1"/>
                </a:solidFill>
                <a:latin typeface="Times New Roman"/>
                <a:ea typeface="Times New Roman"/>
                <a:cs typeface="Times New Roman"/>
                <a:sym typeface="Times New Roman"/>
              </a:rPr>
              <a:t> analysis of tissue images represents a critical challenge in healthcare, directly impacting Sustainable Development Goal 3: Good Health and Well-being.</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Solution Overview: The project leverages Google's AutoML technology (NASNet) to identify cancer markers in microscopic tissue images. By achieving high accuracy in identifying these markers, the solution can significantly contribute to early cancer detection, thereby improving patient outcomes and reducing healthcare costs.</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Scalability and Impact: With a 90.21% testing accuracy on a substantial dataset, this approach demonstrates potential for real-world application and scalability across different types of cancer and diagnostic settings.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48"/>
          <p:cNvSpPr txBox="1"/>
          <p:nvPr>
            <p:ph idx="1" type="subTitle"/>
          </p:nvPr>
        </p:nvSpPr>
        <p:spPr>
          <a:xfrm>
            <a:off x="3414325" y="1870825"/>
            <a:ext cx="5006700" cy="2450100"/>
          </a:xfrm>
          <a:prstGeom prst="rect">
            <a:avLst/>
          </a:prstGeom>
        </p:spPr>
        <p:txBody>
          <a:bodyPr anchorCtr="0" anchor="b" bIns="91425" lIns="91425" spcFirstLastPara="1" rIns="91425" wrap="square" tIns="91425">
            <a:noAutofit/>
          </a:bodyPr>
          <a:lstStyle/>
          <a:p>
            <a:pPr indent="0" lvl="0" marL="0" rtl="0" algn="l">
              <a:lnSpc>
                <a:spcPct val="160000"/>
              </a:lnSpc>
              <a:spcBef>
                <a:spcPts val="1400"/>
              </a:spcBef>
              <a:spcAft>
                <a:spcPts val="0"/>
              </a:spcAft>
              <a:buNone/>
            </a:pPr>
            <a:r>
              <a:rPr b="1" lang="en" sz="1350">
                <a:latin typeface="Times New Roman"/>
                <a:ea typeface="Times New Roman"/>
                <a:cs typeface="Times New Roman"/>
                <a:sym typeface="Times New Roman"/>
              </a:rPr>
              <a:t>I</a:t>
            </a:r>
            <a:r>
              <a:rPr b="1" lang="en" sz="1650">
                <a:latin typeface="Times New Roman"/>
                <a:ea typeface="Times New Roman"/>
                <a:cs typeface="Times New Roman"/>
                <a:sym typeface="Times New Roman"/>
              </a:rPr>
              <a:t>nnovation and Creativity (Criteria 2)</a:t>
            </a:r>
            <a:endParaRPr b="1" sz="1650">
              <a:latin typeface="Times New Roman"/>
              <a:ea typeface="Times New Roman"/>
              <a:cs typeface="Times New Roman"/>
              <a:sym typeface="Times New Roman"/>
            </a:endParaRPr>
          </a:p>
          <a:p>
            <a:pPr indent="-323850" lvl="0" marL="457200" rtl="0" algn="l">
              <a:lnSpc>
                <a:spcPct val="115000"/>
              </a:lnSpc>
              <a:spcBef>
                <a:spcPts val="40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Innovative Approach: The project employs a novel combination of AutoML for model optimization and NASNetMobile for efficient, accurate analysis of histopathologic images. This unique approach showcases creativity in applying generative AI to solve a critical healthcare problem.</a:t>
            </a:r>
            <a:endParaRPr sz="1500">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Generative AI Use: Through the creative use of generative AI, this project pushes the boundaries of what's possible in medical image analysis, setting a new standard for the application of AI in healthcare.</a:t>
            </a:r>
            <a:endParaRPr sz="1500">
              <a:latin typeface="Times New Roman"/>
              <a:ea typeface="Times New Roman"/>
              <a:cs typeface="Times New Roman"/>
              <a:sym typeface="Times New Roman"/>
            </a:endParaRPr>
          </a:p>
          <a:p>
            <a:pPr indent="0" lvl="0" marL="0" rtl="0" algn="r">
              <a:spcBef>
                <a:spcPts val="1500"/>
              </a:spcBef>
              <a:spcAft>
                <a:spcPts val="0"/>
              </a:spcAft>
              <a:buNone/>
            </a:pPr>
            <a:r>
              <a:t/>
            </a:r>
            <a:endParaRPr/>
          </a:p>
        </p:txBody>
      </p:sp>
      <p:pic>
        <p:nvPicPr>
          <p:cNvPr id="1570" name="Google Shape;1570;p48"/>
          <p:cNvPicPr preferRelativeResize="0"/>
          <p:nvPr/>
        </p:nvPicPr>
        <p:blipFill rotWithShape="1">
          <a:blip r:embed="rId3">
            <a:alphaModFix/>
          </a:blip>
          <a:srcRect b="5838" l="25537" r="23467" t="7152"/>
          <a:stretch/>
        </p:blipFill>
        <p:spPr>
          <a:xfrm>
            <a:off x="1353599" y="1585225"/>
            <a:ext cx="1920000" cy="1842726"/>
          </a:xfrm>
          <a:prstGeom prst="rect">
            <a:avLst/>
          </a:prstGeom>
          <a:noFill/>
          <a:ln>
            <a:noFill/>
          </a:ln>
        </p:spPr>
      </p:pic>
      <p:pic>
        <p:nvPicPr>
          <p:cNvPr id="1571" name="Google Shape;1571;p48"/>
          <p:cNvPicPr preferRelativeResize="0"/>
          <p:nvPr/>
        </p:nvPicPr>
        <p:blipFill rotWithShape="1">
          <a:blip r:embed="rId4">
            <a:alphaModFix/>
          </a:blip>
          <a:srcRect b="0" l="15236" r="10474" t="0"/>
          <a:stretch/>
        </p:blipFill>
        <p:spPr>
          <a:xfrm rot="-1358193">
            <a:off x="674149" y="1062985"/>
            <a:ext cx="1552576" cy="1390852"/>
          </a:xfrm>
          <a:prstGeom prst="rect">
            <a:avLst/>
          </a:prstGeom>
          <a:noFill/>
          <a:ln>
            <a:noFill/>
          </a:ln>
        </p:spPr>
      </p:pic>
      <p:grpSp>
        <p:nvGrpSpPr>
          <p:cNvPr id="1572" name="Google Shape;1572;p48"/>
          <p:cNvGrpSpPr/>
          <p:nvPr/>
        </p:nvGrpSpPr>
        <p:grpSpPr>
          <a:xfrm>
            <a:off x="8219800" y="2094550"/>
            <a:ext cx="76825" cy="76800"/>
            <a:chOff x="3104875" y="1099400"/>
            <a:chExt cx="76825" cy="76800"/>
          </a:xfrm>
        </p:grpSpPr>
        <p:sp>
          <p:nvSpPr>
            <p:cNvPr id="1573" name="Google Shape;1573;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8"/>
          <p:cNvGrpSpPr/>
          <p:nvPr/>
        </p:nvGrpSpPr>
        <p:grpSpPr>
          <a:xfrm>
            <a:off x="2830475" y="905613"/>
            <a:ext cx="76825" cy="76800"/>
            <a:chOff x="3104875" y="1099400"/>
            <a:chExt cx="76825" cy="76800"/>
          </a:xfrm>
        </p:grpSpPr>
        <p:sp>
          <p:nvSpPr>
            <p:cNvPr id="1576" name="Google Shape;1576;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78" name="Google Shape;1578;p48"/>
          <p:cNvPicPr preferRelativeResize="0"/>
          <p:nvPr/>
        </p:nvPicPr>
        <p:blipFill rotWithShape="1">
          <a:blip r:embed="rId5">
            <a:alphaModFix/>
          </a:blip>
          <a:srcRect b="0" l="22009" r="18455" t="0"/>
          <a:stretch/>
        </p:blipFill>
        <p:spPr>
          <a:xfrm rot="1203247">
            <a:off x="2250929" y="3556995"/>
            <a:ext cx="903665" cy="853810"/>
          </a:xfrm>
          <a:prstGeom prst="rect">
            <a:avLst/>
          </a:prstGeom>
          <a:noFill/>
          <a:ln>
            <a:noFill/>
          </a:ln>
        </p:spPr>
      </p:pic>
      <p:grpSp>
        <p:nvGrpSpPr>
          <p:cNvPr id="1579" name="Google Shape;1579;p48"/>
          <p:cNvGrpSpPr/>
          <p:nvPr/>
        </p:nvGrpSpPr>
        <p:grpSpPr>
          <a:xfrm>
            <a:off x="1038925" y="3057463"/>
            <a:ext cx="76825" cy="76800"/>
            <a:chOff x="3104875" y="1099400"/>
            <a:chExt cx="76825" cy="76800"/>
          </a:xfrm>
        </p:grpSpPr>
        <p:sp>
          <p:nvSpPr>
            <p:cNvPr id="1580" name="Google Shape;1580;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48"/>
          <p:cNvGrpSpPr/>
          <p:nvPr/>
        </p:nvGrpSpPr>
        <p:grpSpPr>
          <a:xfrm>
            <a:off x="7587300" y="4276238"/>
            <a:ext cx="76825" cy="76800"/>
            <a:chOff x="3104875" y="1099400"/>
            <a:chExt cx="76825" cy="76800"/>
          </a:xfrm>
        </p:grpSpPr>
        <p:sp>
          <p:nvSpPr>
            <p:cNvPr id="1583" name="Google Shape;1583;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8" name="Shape 1588"/>
        <p:cNvGrpSpPr/>
        <p:nvPr/>
      </p:nvGrpSpPr>
      <p:grpSpPr>
        <a:xfrm>
          <a:off x="0" y="0"/>
          <a:ext cx="0" cy="0"/>
          <a:chOff x="0" y="0"/>
          <a:chExt cx="0" cy="0"/>
        </a:xfrm>
      </p:grpSpPr>
      <p:grpSp>
        <p:nvGrpSpPr>
          <p:cNvPr id="1589" name="Google Shape;1589;p49"/>
          <p:cNvGrpSpPr/>
          <p:nvPr/>
        </p:nvGrpSpPr>
        <p:grpSpPr>
          <a:xfrm>
            <a:off x="7123225" y="1144988"/>
            <a:ext cx="76825" cy="76800"/>
            <a:chOff x="3104875" y="1099400"/>
            <a:chExt cx="76825" cy="76800"/>
          </a:xfrm>
        </p:grpSpPr>
        <p:sp>
          <p:nvSpPr>
            <p:cNvPr id="1590" name="Google Shape;1590;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49"/>
          <p:cNvGrpSpPr/>
          <p:nvPr/>
        </p:nvGrpSpPr>
        <p:grpSpPr>
          <a:xfrm>
            <a:off x="1062850" y="3623963"/>
            <a:ext cx="76825" cy="76800"/>
            <a:chOff x="3104875" y="1099400"/>
            <a:chExt cx="76825" cy="76800"/>
          </a:xfrm>
        </p:grpSpPr>
        <p:sp>
          <p:nvSpPr>
            <p:cNvPr id="1593" name="Google Shape;1593;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49"/>
          <p:cNvGrpSpPr/>
          <p:nvPr/>
        </p:nvGrpSpPr>
        <p:grpSpPr>
          <a:xfrm>
            <a:off x="1506350" y="1719463"/>
            <a:ext cx="76825" cy="76800"/>
            <a:chOff x="3104875" y="1099400"/>
            <a:chExt cx="76825" cy="76800"/>
          </a:xfrm>
        </p:grpSpPr>
        <p:sp>
          <p:nvSpPr>
            <p:cNvPr id="1596" name="Google Shape;1596;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98" name="Google Shape;1598;p49"/>
          <p:cNvPicPr preferRelativeResize="0"/>
          <p:nvPr/>
        </p:nvPicPr>
        <p:blipFill rotWithShape="1">
          <a:blip r:embed="rId3">
            <a:alphaModFix/>
          </a:blip>
          <a:srcRect b="0" l="15236" r="10474" t="0"/>
          <a:stretch/>
        </p:blipFill>
        <p:spPr>
          <a:xfrm rot="-5710310">
            <a:off x="7371788" y="1756612"/>
            <a:ext cx="1552574" cy="1390852"/>
          </a:xfrm>
          <a:prstGeom prst="rect">
            <a:avLst/>
          </a:prstGeom>
          <a:noFill/>
          <a:ln>
            <a:noFill/>
          </a:ln>
        </p:spPr>
      </p:pic>
      <p:pic>
        <p:nvPicPr>
          <p:cNvPr id="1599" name="Google Shape;1599;p49"/>
          <p:cNvPicPr preferRelativeResize="0"/>
          <p:nvPr/>
        </p:nvPicPr>
        <p:blipFill rotWithShape="1">
          <a:blip r:embed="rId4">
            <a:alphaModFix/>
          </a:blip>
          <a:srcRect b="0" l="22009" r="18455" t="0"/>
          <a:stretch/>
        </p:blipFill>
        <p:spPr>
          <a:xfrm rot="-8473750">
            <a:off x="511779" y="2063733"/>
            <a:ext cx="903665" cy="853809"/>
          </a:xfrm>
          <a:prstGeom prst="rect">
            <a:avLst/>
          </a:prstGeom>
          <a:noFill/>
          <a:ln>
            <a:noFill/>
          </a:ln>
        </p:spPr>
      </p:pic>
      <p:sp>
        <p:nvSpPr>
          <p:cNvPr id="1600" name="Google Shape;1600;p49"/>
          <p:cNvSpPr txBox="1"/>
          <p:nvPr/>
        </p:nvSpPr>
        <p:spPr>
          <a:xfrm>
            <a:off x="1265825" y="779300"/>
            <a:ext cx="6527400" cy="31791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750">
                <a:solidFill>
                  <a:schemeClr val="dk1"/>
                </a:solidFill>
                <a:latin typeface="Times New Roman"/>
                <a:ea typeface="Times New Roman"/>
                <a:cs typeface="Times New Roman"/>
                <a:sym typeface="Times New Roman"/>
              </a:rPr>
              <a:t>Technical Quality (Criteria 3)</a:t>
            </a:r>
            <a:endParaRPr b="1" sz="1750">
              <a:solidFill>
                <a:schemeClr val="dk1"/>
              </a:solidFill>
              <a:latin typeface="Times New Roman"/>
              <a:ea typeface="Times New Roman"/>
              <a:cs typeface="Times New Roman"/>
              <a:sym typeface="Times New Roman"/>
            </a:endParaRPr>
          </a:p>
          <a:p>
            <a:pPr indent="-330200" lvl="0" marL="457200" rtl="0" algn="l">
              <a:lnSpc>
                <a:spcPct val="115000"/>
              </a:lnSpc>
              <a:spcBef>
                <a:spcPts val="40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Architecture and Tech Stack: The solution's architecture is meticulously designed to leverage the strengths of generative AI, utilizing a combination of AutoML for model selection and optimization, and NASNetMobile for efficient processing of large-scale image datasets.</a:t>
            </a:r>
            <a:endParaRPr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Cohesive Design: All components of the solution, from image preprocessing to classification and result interpretation, integrate seamlessly to create a cohesive, robust system for cancer marker analysis.</a:t>
            </a:r>
            <a:endParaRPr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sp>
        <p:nvSpPr>
          <p:cNvPr id="1605" name="Google Shape;1605;p50"/>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OUR NUMBERS</a:t>
            </a:r>
            <a:endParaRPr b="1">
              <a:latin typeface="Times New Roman"/>
              <a:ea typeface="Times New Roman"/>
              <a:cs typeface="Times New Roman"/>
              <a:sym typeface="Times New Roman"/>
            </a:endParaRPr>
          </a:p>
        </p:txBody>
      </p:sp>
      <p:pic>
        <p:nvPicPr>
          <p:cNvPr id="1606" name="Google Shape;1606;p50"/>
          <p:cNvPicPr preferRelativeResize="0"/>
          <p:nvPr/>
        </p:nvPicPr>
        <p:blipFill rotWithShape="1">
          <a:blip r:embed="rId3">
            <a:alphaModFix/>
          </a:blip>
          <a:srcRect b="0" l="22009" r="18455" t="0"/>
          <a:stretch/>
        </p:blipFill>
        <p:spPr>
          <a:xfrm rot="-3282827">
            <a:off x="503887" y="462313"/>
            <a:ext cx="652202" cy="616225"/>
          </a:xfrm>
          <a:prstGeom prst="rect">
            <a:avLst/>
          </a:prstGeom>
          <a:noFill/>
          <a:ln>
            <a:noFill/>
          </a:ln>
        </p:spPr>
      </p:pic>
      <p:pic>
        <p:nvPicPr>
          <p:cNvPr id="1607" name="Google Shape;1607;p50"/>
          <p:cNvPicPr preferRelativeResize="0"/>
          <p:nvPr/>
        </p:nvPicPr>
        <p:blipFill>
          <a:blip r:embed="rId4">
            <a:alphaModFix/>
          </a:blip>
          <a:stretch>
            <a:fillRect/>
          </a:stretch>
        </p:blipFill>
        <p:spPr>
          <a:xfrm>
            <a:off x="152400" y="1367001"/>
            <a:ext cx="6428991" cy="3624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pic>
        <p:nvPicPr>
          <p:cNvPr id="1251" name="Google Shape;1251;p33"/>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52" name="Google Shape;1252;p33"/>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53" name="Google Shape;1253;p33"/>
          <p:cNvGrpSpPr/>
          <p:nvPr/>
        </p:nvGrpSpPr>
        <p:grpSpPr>
          <a:xfrm>
            <a:off x="7905475" y="1913575"/>
            <a:ext cx="76825" cy="76800"/>
            <a:chOff x="3104875" y="1099400"/>
            <a:chExt cx="76825" cy="76800"/>
          </a:xfrm>
        </p:grpSpPr>
        <p:sp>
          <p:nvSpPr>
            <p:cNvPr id="1254" name="Google Shape;1254;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33"/>
          <p:cNvGrpSpPr/>
          <p:nvPr/>
        </p:nvGrpSpPr>
        <p:grpSpPr>
          <a:xfrm>
            <a:off x="5419450" y="3918800"/>
            <a:ext cx="76825" cy="76800"/>
            <a:chOff x="3104875" y="1099400"/>
            <a:chExt cx="76825" cy="76800"/>
          </a:xfrm>
        </p:grpSpPr>
        <p:sp>
          <p:nvSpPr>
            <p:cNvPr id="1257" name="Google Shape;1257;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33"/>
          <p:cNvGrpSpPr/>
          <p:nvPr/>
        </p:nvGrpSpPr>
        <p:grpSpPr>
          <a:xfrm>
            <a:off x="4400275" y="699350"/>
            <a:ext cx="76825" cy="76800"/>
            <a:chOff x="3104875" y="1099400"/>
            <a:chExt cx="76825" cy="76800"/>
          </a:xfrm>
        </p:grpSpPr>
        <p:sp>
          <p:nvSpPr>
            <p:cNvPr id="1260" name="Google Shape;1260;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2" name="Google Shape;1262;p33"/>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63" name="Google Shape;1263;p33"/>
          <p:cNvSpPr txBox="1"/>
          <p:nvPr>
            <p:ph type="ctrTitle"/>
          </p:nvPr>
        </p:nvSpPr>
        <p:spPr>
          <a:xfrm>
            <a:off x="713225" y="1651163"/>
            <a:ext cx="7033800" cy="2193000"/>
          </a:xfrm>
          <a:prstGeom prst="rect">
            <a:avLst/>
          </a:prstGeom>
        </p:spPr>
        <p:txBody>
          <a:bodyPr anchorCtr="0" anchor="b" bIns="91425" lIns="91425" spcFirstLastPara="1" rIns="91425" wrap="square" tIns="91425">
            <a:noAutofit/>
          </a:bodyPr>
          <a:lstStyle/>
          <a:p>
            <a:pPr indent="0" lvl="0" marL="0" rtl="0" algn="l">
              <a:lnSpc>
                <a:spcPct val="133333"/>
              </a:lnSpc>
              <a:spcBef>
                <a:spcPts val="1800"/>
              </a:spcBef>
              <a:spcAft>
                <a:spcPts val="0"/>
              </a:spcAft>
              <a:buNone/>
            </a:pPr>
            <a:r>
              <a:rPr b="1" lang="en" sz="2700">
                <a:solidFill>
                  <a:srgbClr val="FFFFFF"/>
                </a:solidFill>
                <a:latin typeface="Times New Roman"/>
                <a:ea typeface="Times New Roman"/>
                <a:cs typeface="Times New Roman"/>
                <a:sym typeface="Times New Roman"/>
              </a:rPr>
              <a:t>Project Outline: Cancer Marker Analysis from Nanoscopic-Tissue Images with Deep Tech</a:t>
            </a:r>
            <a:endParaRPr b="1" sz="2700">
              <a:solidFill>
                <a:srgbClr val="FFFFFF"/>
              </a:solidFill>
              <a:latin typeface="Times New Roman"/>
              <a:ea typeface="Times New Roman"/>
              <a:cs typeface="Times New Roman"/>
              <a:sym typeface="Times New Roman"/>
            </a:endParaRPr>
          </a:p>
          <a:p>
            <a:pPr indent="0" lvl="0" marL="0" rtl="0" algn="l">
              <a:spcBef>
                <a:spcPts val="400"/>
              </a:spcBef>
              <a:spcAft>
                <a:spcPts val="0"/>
              </a:spcAft>
              <a:buNone/>
            </a:pPr>
            <a:r>
              <a:t/>
            </a:r>
            <a:endParaRPr sz="5200"/>
          </a:p>
        </p:txBody>
      </p:sp>
      <p:sp>
        <p:nvSpPr>
          <p:cNvPr id="1264" name="Google Shape;1264;p33"/>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Times New Roman"/>
                <a:ea typeface="Times New Roman"/>
                <a:cs typeface="Times New Roman"/>
                <a:sym typeface="Times New Roman"/>
              </a:rPr>
              <a:t>Siddhartha Pahari*, Japneet Singh</a:t>
            </a:r>
            <a:endParaRPr sz="17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pic>
        <p:nvPicPr>
          <p:cNvPr id="1612" name="Google Shape;1612;p51"/>
          <p:cNvPicPr preferRelativeResize="0"/>
          <p:nvPr/>
        </p:nvPicPr>
        <p:blipFill>
          <a:blip r:embed="rId3">
            <a:alphaModFix/>
          </a:blip>
          <a:stretch>
            <a:fillRect/>
          </a:stretch>
        </p:blipFill>
        <p:spPr>
          <a:xfrm>
            <a:off x="152400" y="1264600"/>
            <a:ext cx="6934200" cy="1409700"/>
          </a:xfrm>
          <a:prstGeom prst="rect">
            <a:avLst/>
          </a:prstGeom>
          <a:noFill/>
          <a:ln>
            <a:noFill/>
          </a:ln>
        </p:spPr>
      </p:pic>
      <p:pic>
        <p:nvPicPr>
          <p:cNvPr id="1613" name="Google Shape;1613;p51"/>
          <p:cNvPicPr preferRelativeResize="0"/>
          <p:nvPr/>
        </p:nvPicPr>
        <p:blipFill>
          <a:blip r:embed="rId4">
            <a:alphaModFix/>
          </a:blip>
          <a:stretch>
            <a:fillRect/>
          </a:stretch>
        </p:blipFill>
        <p:spPr>
          <a:xfrm>
            <a:off x="152400" y="2826700"/>
            <a:ext cx="8839200" cy="1436259"/>
          </a:xfrm>
          <a:prstGeom prst="rect">
            <a:avLst/>
          </a:prstGeom>
          <a:noFill/>
          <a:ln>
            <a:noFill/>
          </a:ln>
        </p:spPr>
      </p:pic>
      <p:sp>
        <p:nvSpPr>
          <p:cNvPr id="1614" name="Google Shape;1614;p51"/>
          <p:cNvSpPr txBox="1"/>
          <p:nvPr/>
        </p:nvSpPr>
        <p:spPr>
          <a:xfrm>
            <a:off x="1106450" y="242450"/>
            <a:ext cx="5618700" cy="5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Times New Roman"/>
                <a:ea typeface="Times New Roman"/>
                <a:cs typeface="Times New Roman"/>
                <a:sym typeface="Times New Roman"/>
              </a:rPr>
              <a:t>TABLES</a:t>
            </a:r>
            <a:endParaRPr sz="26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pic>
        <p:nvPicPr>
          <p:cNvPr id="1619" name="Google Shape;1619;p52"/>
          <p:cNvPicPr preferRelativeResize="0"/>
          <p:nvPr/>
        </p:nvPicPr>
        <p:blipFill rotWithShape="1">
          <a:blip r:embed="rId3">
            <a:alphaModFix/>
          </a:blip>
          <a:srcRect b="4591" l="24331" r="23342" t="5721"/>
          <a:stretch/>
        </p:blipFill>
        <p:spPr>
          <a:xfrm rot="2268302">
            <a:off x="-65388" y="3340199"/>
            <a:ext cx="1857374" cy="1790699"/>
          </a:xfrm>
          <a:prstGeom prst="rect">
            <a:avLst/>
          </a:prstGeom>
          <a:noFill/>
          <a:ln>
            <a:noFill/>
          </a:ln>
        </p:spPr>
      </p:pic>
      <p:sp>
        <p:nvSpPr>
          <p:cNvPr id="1620" name="Google Shape;1620;p5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GOALS</a:t>
            </a:r>
            <a:endParaRPr/>
          </a:p>
        </p:txBody>
      </p:sp>
      <p:sp>
        <p:nvSpPr>
          <p:cNvPr id="1621" name="Google Shape;1621;p52"/>
          <p:cNvSpPr/>
          <p:nvPr/>
        </p:nvSpPr>
        <p:spPr>
          <a:xfrm rot="5400000">
            <a:off x="1130138" y="2193250"/>
            <a:ext cx="1494600" cy="12954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52"/>
          <p:cNvGrpSpPr/>
          <p:nvPr/>
        </p:nvGrpSpPr>
        <p:grpSpPr>
          <a:xfrm>
            <a:off x="1539327" y="2473264"/>
            <a:ext cx="676221" cy="735371"/>
            <a:chOff x="5417581" y="4001528"/>
            <a:chExt cx="553599" cy="602023"/>
          </a:xfrm>
        </p:grpSpPr>
        <p:sp>
          <p:nvSpPr>
            <p:cNvPr id="1623" name="Google Shape;1623;p52"/>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2"/>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2"/>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2"/>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2"/>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2"/>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2"/>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2"/>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2"/>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2"/>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2"/>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2"/>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2"/>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2"/>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2"/>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2"/>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2"/>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2"/>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2"/>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2"/>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52"/>
          <p:cNvSpPr/>
          <p:nvPr/>
        </p:nvSpPr>
        <p:spPr>
          <a:xfrm rot="5400000">
            <a:off x="3590824" y="180527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2"/>
          <p:cNvSpPr/>
          <p:nvPr/>
        </p:nvSpPr>
        <p:spPr>
          <a:xfrm rot="5400000">
            <a:off x="3590824" y="25739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rot="5400000">
            <a:off x="3590824" y="334262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6" name="Google Shape;1646;p52"/>
          <p:cNvGrpSpPr/>
          <p:nvPr/>
        </p:nvGrpSpPr>
        <p:grpSpPr>
          <a:xfrm>
            <a:off x="3736787" y="1889380"/>
            <a:ext cx="323975" cy="365789"/>
            <a:chOff x="4020665" y="1431080"/>
            <a:chExt cx="531542" cy="602023"/>
          </a:xfrm>
        </p:grpSpPr>
        <p:sp>
          <p:nvSpPr>
            <p:cNvPr id="1647" name="Google Shape;1647;p52"/>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2"/>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2"/>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2"/>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2"/>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2"/>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2"/>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2"/>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2"/>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2"/>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2"/>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2"/>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2"/>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52"/>
          <p:cNvGrpSpPr/>
          <p:nvPr/>
        </p:nvGrpSpPr>
        <p:grpSpPr>
          <a:xfrm>
            <a:off x="3774797" y="2658069"/>
            <a:ext cx="247956" cy="365769"/>
            <a:chOff x="6162888" y="1431577"/>
            <a:chExt cx="414295" cy="601990"/>
          </a:xfrm>
        </p:grpSpPr>
        <p:sp>
          <p:nvSpPr>
            <p:cNvPr id="1663" name="Google Shape;1663;p52"/>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2"/>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2"/>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2"/>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2"/>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2"/>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2"/>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52"/>
          <p:cNvGrpSpPr/>
          <p:nvPr/>
        </p:nvGrpSpPr>
        <p:grpSpPr>
          <a:xfrm>
            <a:off x="3702586" y="3426738"/>
            <a:ext cx="392377" cy="365773"/>
            <a:chOff x="4002290" y="2305475"/>
            <a:chExt cx="601990" cy="567794"/>
          </a:xfrm>
        </p:grpSpPr>
        <p:sp>
          <p:nvSpPr>
            <p:cNvPr id="1671" name="Google Shape;1671;p52"/>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2"/>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2"/>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2"/>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2"/>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2"/>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2"/>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2"/>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2"/>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2"/>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2"/>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2"/>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2"/>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87" name="Google Shape;1687;p52"/>
          <p:cNvCxnSpPr>
            <a:stCxn id="1643" idx="2"/>
            <a:endCxn id="1621" idx="3"/>
          </p:cNvCxnSpPr>
          <p:nvPr/>
        </p:nvCxnSpPr>
        <p:spPr>
          <a:xfrm flipH="1">
            <a:off x="1877375" y="1897825"/>
            <a:ext cx="1754400" cy="195900"/>
          </a:xfrm>
          <a:prstGeom prst="bentConnector2">
            <a:avLst/>
          </a:prstGeom>
          <a:noFill/>
          <a:ln cap="flat" cmpd="sng" w="19050">
            <a:solidFill>
              <a:schemeClr val="dk2"/>
            </a:solidFill>
            <a:prstDash val="solid"/>
            <a:round/>
            <a:headEnd len="med" w="med" type="none"/>
            <a:tailEnd len="med" w="med" type="none"/>
          </a:ln>
        </p:spPr>
      </p:cxnSp>
      <p:cxnSp>
        <p:nvCxnSpPr>
          <p:cNvPr id="1688" name="Google Shape;1688;p52"/>
          <p:cNvCxnSpPr>
            <a:stCxn id="1621" idx="0"/>
            <a:endCxn id="1645" idx="1"/>
          </p:cNvCxnSpPr>
          <p:nvPr/>
        </p:nvCxnSpPr>
        <p:spPr>
          <a:xfrm flipH="1" rot="-5400000">
            <a:off x="2656688" y="2809000"/>
            <a:ext cx="195900" cy="1754400"/>
          </a:xfrm>
          <a:prstGeom prst="bentConnector2">
            <a:avLst/>
          </a:prstGeom>
          <a:noFill/>
          <a:ln cap="flat" cmpd="sng" w="19050">
            <a:solidFill>
              <a:schemeClr val="dk2"/>
            </a:solidFill>
            <a:prstDash val="solid"/>
            <a:round/>
            <a:headEnd len="med" w="med" type="none"/>
            <a:tailEnd len="med" w="med" type="none"/>
          </a:ln>
        </p:spPr>
      </p:cxnSp>
      <p:cxnSp>
        <p:nvCxnSpPr>
          <p:cNvPr id="1689" name="Google Shape;1689;p52"/>
          <p:cNvCxnSpPr>
            <a:stCxn id="1644" idx="2"/>
            <a:endCxn id="1621" idx="5"/>
          </p:cNvCxnSpPr>
          <p:nvPr/>
        </p:nvCxnSpPr>
        <p:spPr>
          <a:xfrm flipH="1">
            <a:off x="2525075" y="2666500"/>
            <a:ext cx="1106700" cy="597900"/>
          </a:xfrm>
          <a:prstGeom prst="bentConnector3">
            <a:avLst>
              <a:gd fmla="val 49997" name="adj1"/>
            </a:avLst>
          </a:prstGeom>
          <a:noFill/>
          <a:ln cap="flat" cmpd="sng" w="19050">
            <a:solidFill>
              <a:schemeClr val="dk2"/>
            </a:solidFill>
            <a:prstDash val="solid"/>
            <a:round/>
            <a:headEnd len="med" w="med" type="none"/>
            <a:tailEnd len="med" w="med" type="none"/>
          </a:ln>
        </p:spPr>
      </p:cxnSp>
      <p:grpSp>
        <p:nvGrpSpPr>
          <p:cNvPr id="1690" name="Google Shape;1690;p52"/>
          <p:cNvGrpSpPr/>
          <p:nvPr/>
        </p:nvGrpSpPr>
        <p:grpSpPr>
          <a:xfrm>
            <a:off x="7106825" y="1312225"/>
            <a:ext cx="76825" cy="76800"/>
            <a:chOff x="3104875" y="1099400"/>
            <a:chExt cx="76825" cy="76800"/>
          </a:xfrm>
        </p:grpSpPr>
        <p:sp>
          <p:nvSpPr>
            <p:cNvPr id="1691" name="Google Shape;1691;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52"/>
          <p:cNvGrpSpPr/>
          <p:nvPr/>
        </p:nvGrpSpPr>
        <p:grpSpPr>
          <a:xfrm>
            <a:off x="1877450" y="837825"/>
            <a:ext cx="76825" cy="76800"/>
            <a:chOff x="3104875" y="1099400"/>
            <a:chExt cx="76825" cy="76800"/>
          </a:xfrm>
        </p:grpSpPr>
        <p:sp>
          <p:nvSpPr>
            <p:cNvPr id="1694" name="Google Shape;1694;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2"/>
          <p:cNvGrpSpPr/>
          <p:nvPr/>
        </p:nvGrpSpPr>
        <p:grpSpPr>
          <a:xfrm>
            <a:off x="4870450" y="4197150"/>
            <a:ext cx="76825" cy="76800"/>
            <a:chOff x="3104875" y="1099400"/>
            <a:chExt cx="76825" cy="76800"/>
          </a:xfrm>
        </p:grpSpPr>
        <p:sp>
          <p:nvSpPr>
            <p:cNvPr id="1697" name="Google Shape;1697;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99" name="Google Shape;1699;p52"/>
          <p:cNvPicPr preferRelativeResize="0"/>
          <p:nvPr/>
        </p:nvPicPr>
        <p:blipFill rotWithShape="1">
          <a:blip r:embed="rId4">
            <a:alphaModFix/>
          </a:blip>
          <a:srcRect b="0" l="22009" r="18455" t="0"/>
          <a:stretch/>
        </p:blipFill>
        <p:spPr>
          <a:xfrm rot="1203245">
            <a:off x="7517459" y="502025"/>
            <a:ext cx="1272639" cy="1202430"/>
          </a:xfrm>
          <a:prstGeom prst="rect">
            <a:avLst/>
          </a:prstGeom>
          <a:noFill/>
          <a:ln>
            <a:noFill/>
          </a:ln>
        </p:spPr>
      </p:pic>
      <p:pic>
        <p:nvPicPr>
          <p:cNvPr id="1700" name="Google Shape;1700;p52"/>
          <p:cNvPicPr preferRelativeResize="0"/>
          <p:nvPr/>
        </p:nvPicPr>
        <p:blipFill rotWithShape="1">
          <a:blip r:embed="rId5">
            <a:alphaModFix/>
          </a:blip>
          <a:srcRect b="8336" l="18647" r="8852" t="7960"/>
          <a:stretch/>
        </p:blipFill>
        <p:spPr>
          <a:xfrm rot="-1406513">
            <a:off x="1399635" y="4039437"/>
            <a:ext cx="1175233" cy="7632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4" name="Shape 1704"/>
        <p:cNvGrpSpPr/>
        <p:nvPr/>
      </p:nvGrpSpPr>
      <p:grpSpPr>
        <a:xfrm>
          <a:off x="0" y="0"/>
          <a:ext cx="0" cy="0"/>
          <a:chOff x="0" y="0"/>
          <a:chExt cx="0" cy="0"/>
        </a:xfrm>
      </p:grpSpPr>
      <p:sp>
        <p:nvSpPr>
          <p:cNvPr id="1705" name="Google Shape;1705;p53"/>
          <p:cNvSpPr txBox="1"/>
          <p:nvPr>
            <p:ph type="title"/>
          </p:nvPr>
        </p:nvSpPr>
        <p:spPr>
          <a:xfrm>
            <a:off x="751725" y="38557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Test Cases</a:t>
            </a:r>
            <a:endParaRPr b="1">
              <a:latin typeface="Times New Roman"/>
              <a:ea typeface="Times New Roman"/>
              <a:cs typeface="Times New Roman"/>
              <a:sym typeface="Times New Roman"/>
            </a:endParaRPr>
          </a:p>
        </p:txBody>
      </p:sp>
      <p:grpSp>
        <p:nvGrpSpPr>
          <p:cNvPr id="1706" name="Google Shape;1706;p53"/>
          <p:cNvGrpSpPr/>
          <p:nvPr/>
        </p:nvGrpSpPr>
        <p:grpSpPr>
          <a:xfrm>
            <a:off x="7599275" y="633525"/>
            <a:ext cx="76825" cy="76800"/>
            <a:chOff x="3104875" y="1099400"/>
            <a:chExt cx="76825" cy="76800"/>
          </a:xfrm>
        </p:grpSpPr>
        <p:sp>
          <p:nvSpPr>
            <p:cNvPr id="1707" name="Google Shape;1707;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53"/>
          <p:cNvGrpSpPr/>
          <p:nvPr/>
        </p:nvGrpSpPr>
        <p:grpSpPr>
          <a:xfrm>
            <a:off x="751725" y="1575063"/>
            <a:ext cx="76825" cy="76800"/>
            <a:chOff x="3104875" y="1099400"/>
            <a:chExt cx="76825" cy="76800"/>
          </a:xfrm>
        </p:grpSpPr>
        <p:sp>
          <p:nvSpPr>
            <p:cNvPr id="1710" name="Google Shape;1710;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12" name="Google Shape;1712;p53"/>
          <p:cNvPicPr preferRelativeResize="0"/>
          <p:nvPr/>
        </p:nvPicPr>
        <p:blipFill rotWithShape="1">
          <a:blip r:embed="rId3">
            <a:alphaModFix/>
          </a:blip>
          <a:srcRect b="0" l="22009" r="18455" t="0"/>
          <a:stretch/>
        </p:blipFill>
        <p:spPr>
          <a:xfrm rot="1913055">
            <a:off x="7952675" y="268562"/>
            <a:ext cx="652201" cy="616226"/>
          </a:xfrm>
          <a:prstGeom prst="rect">
            <a:avLst/>
          </a:prstGeom>
          <a:noFill/>
          <a:ln>
            <a:noFill/>
          </a:ln>
        </p:spPr>
      </p:pic>
      <p:pic>
        <p:nvPicPr>
          <p:cNvPr id="1713" name="Google Shape;1713;p53"/>
          <p:cNvPicPr preferRelativeResize="0"/>
          <p:nvPr/>
        </p:nvPicPr>
        <p:blipFill>
          <a:blip r:embed="rId4">
            <a:alphaModFix/>
          </a:blip>
          <a:stretch>
            <a:fillRect/>
          </a:stretch>
        </p:blipFill>
        <p:spPr>
          <a:xfrm>
            <a:off x="500300" y="1065750"/>
            <a:ext cx="7177801" cy="39253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7" name="Shape 1717"/>
        <p:cNvGrpSpPr/>
        <p:nvPr/>
      </p:nvGrpSpPr>
      <p:grpSpPr>
        <a:xfrm>
          <a:off x="0" y="0"/>
          <a:ext cx="0" cy="0"/>
          <a:chOff x="0" y="0"/>
          <a:chExt cx="0" cy="0"/>
        </a:xfrm>
      </p:grpSpPr>
      <p:sp>
        <p:nvSpPr>
          <p:cNvPr id="1718" name="Google Shape;1718;p5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719" name="Google Shape;1719;p54"/>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Siddhartha Pahari</a:t>
            </a:r>
            <a:endParaRPr/>
          </a:p>
        </p:txBody>
      </p:sp>
      <p:sp>
        <p:nvSpPr>
          <p:cNvPr id="1720" name="Google Shape;1720;p54"/>
          <p:cNvSpPr txBox="1"/>
          <p:nvPr>
            <p:ph idx="4" type="subTitle"/>
          </p:nvPr>
        </p:nvSpPr>
        <p:spPr>
          <a:xfrm>
            <a:off x="4236938" y="3021475"/>
            <a:ext cx="25056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Japneet Singh</a:t>
            </a:r>
            <a:endParaRPr/>
          </a:p>
        </p:txBody>
      </p:sp>
      <p:sp>
        <p:nvSpPr>
          <p:cNvPr id="1721" name="Google Shape;1721;p54"/>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Chemical Engineer- Bioengineer, Data Scientist</a:t>
            </a:r>
            <a:endParaRPr/>
          </a:p>
        </p:txBody>
      </p:sp>
      <p:sp>
        <p:nvSpPr>
          <p:cNvPr id="1722" name="Google Shape;1722;p54"/>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Engineering Sciences,</a:t>
            </a:r>
            <a:endParaRPr/>
          </a:p>
          <a:p>
            <a:pPr indent="0" lvl="0" marL="0" rtl="0" algn="l">
              <a:spcBef>
                <a:spcPts val="0"/>
              </a:spcBef>
              <a:spcAft>
                <a:spcPts val="0"/>
              </a:spcAft>
              <a:buNone/>
            </a:pPr>
            <a:r>
              <a:rPr lang="en"/>
              <a:t>Engineering, AI, Applied Physics</a:t>
            </a:r>
            <a:endParaRPr/>
          </a:p>
        </p:txBody>
      </p:sp>
      <p:grpSp>
        <p:nvGrpSpPr>
          <p:cNvPr id="1723" name="Google Shape;1723;p54"/>
          <p:cNvGrpSpPr/>
          <p:nvPr/>
        </p:nvGrpSpPr>
        <p:grpSpPr>
          <a:xfrm>
            <a:off x="3360325" y="2949600"/>
            <a:ext cx="76825" cy="76800"/>
            <a:chOff x="3104875" y="1099400"/>
            <a:chExt cx="76825" cy="76800"/>
          </a:xfrm>
        </p:grpSpPr>
        <p:sp>
          <p:nvSpPr>
            <p:cNvPr id="1724" name="Google Shape;1724;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54"/>
          <p:cNvGrpSpPr/>
          <p:nvPr/>
        </p:nvGrpSpPr>
        <p:grpSpPr>
          <a:xfrm>
            <a:off x="6574175" y="1112200"/>
            <a:ext cx="76825" cy="76800"/>
            <a:chOff x="3104875" y="1099400"/>
            <a:chExt cx="76825" cy="76800"/>
          </a:xfrm>
        </p:grpSpPr>
        <p:sp>
          <p:nvSpPr>
            <p:cNvPr id="1727" name="Google Shape;1727;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54"/>
          <p:cNvGrpSpPr/>
          <p:nvPr/>
        </p:nvGrpSpPr>
        <p:grpSpPr>
          <a:xfrm>
            <a:off x="4862475" y="4444500"/>
            <a:ext cx="76825" cy="76800"/>
            <a:chOff x="3104875" y="1099400"/>
            <a:chExt cx="76825" cy="76800"/>
          </a:xfrm>
        </p:grpSpPr>
        <p:sp>
          <p:nvSpPr>
            <p:cNvPr id="1730" name="Google Shape;1730;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32" name="Google Shape;1732;p54"/>
          <p:cNvPicPr preferRelativeResize="0"/>
          <p:nvPr/>
        </p:nvPicPr>
        <p:blipFill rotWithShape="1">
          <a:blip r:embed="rId3">
            <a:alphaModFix/>
          </a:blip>
          <a:srcRect b="8336" l="18647" r="8852" t="7960"/>
          <a:stretch/>
        </p:blipFill>
        <p:spPr>
          <a:xfrm rot="-1406513">
            <a:off x="6024972" y="1598100"/>
            <a:ext cx="1175233" cy="763227"/>
          </a:xfrm>
          <a:prstGeom prst="rect">
            <a:avLst/>
          </a:prstGeom>
          <a:noFill/>
          <a:ln>
            <a:noFill/>
          </a:ln>
        </p:spPr>
      </p:pic>
      <p:pic>
        <p:nvPicPr>
          <p:cNvPr id="1733" name="Google Shape;1733;p54"/>
          <p:cNvPicPr preferRelativeResize="0"/>
          <p:nvPr/>
        </p:nvPicPr>
        <p:blipFill rotWithShape="1">
          <a:blip r:embed="rId4">
            <a:alphaModFix/>
          </a:blip>
          <a:srcRect b="5838" l="25537" r="23467" t="7152"/>
          <a:stretch/>
        </p:blipFill>
        <p:spPr>
          <a:xfrm>
            <a:off x="1087524" y="2912100"/>
            <a:ext cx="1920000" cy="1842726"/>
          </a:xfrm>
          <a:prstGeom prst="rect">
            <a:avLst/>
          </a:prstGeom>
          <a:noFill/>
          <a:ln>
            <a:noFill/>
          </a:ln>
        </p:spPr>
      </p:pic>
      <p:pic>
        <p:nvPicPr>
          <p:cNvPr id="1734" name="Google Shape;1734;p54"/>
          <p:cNvPicPr preferRelativeResize="0"/>
          <p:nvPr/>
        </p:nvPicPr>
        <p:blipFill rotWithShape="1">
          <a:blip r:embed="rId5">
            <a:alphaModFix/>
          </a:blip>
          <a:srcRect b="0" l="15236" r="10474" t="0"/>
          <a:stretch/>
        </p:blipFill>
        <p:spPr>
          <a:xfrm rot="1220421">
            <a:off x="2376024" y="3252859"/>
            <a:ext cx="1552575" cy="1390851"/>
          </a:xfrm>
          <a:prstGeom prst="rect">
            <a:avLst/>
          </a:prstGeom>
          <a:noFill/>
          <a:ln>
            <a:noFill/>
          </a:ln>
        </p:spPr>
      </p:pic>
      <p:pic>
        <p:nvPicPr>
          <p:cNvPr id="1735" name="Google Shape;1735;p54"/>
          <p:cNvPicPr preferRelativeResize="0"/>
          <p:nvPr/>
        </p:nvPicPr>
        <p:blipFill>
          <a:blip r:embed="rId6">
            <a:alphaModFix/>
          </a:blip>
          <a:stretch>
            <a:fillRect/>
          </a:stretch>
        </p:blipFill>
        <p:spPr>
          <a:xfrm>
            <a:off x="287953" y="1019713"/>
            <a:ext cx="2064125" cy="1920000"/>
          </a:xfrm>
          <a:prstGeom prst="rect">
            <a:avLst/>
          </a:prstGeom>
          <a:noFill/>
          <a:ln>
            <a:noFill/>
          </a:ln>
        </p:spPr>
      </p:pic>
      <p:pic>
        <p:nvPicPr>
          <p:cNvPr id="1736" name="Google Shape;1736;p54"/>
          <p:cNvPicPr preferRelativeResize="0"/>
          <p:nvPr/>
        </p:nvPicPr>
        <p:blipFill>
          <a:blip r:embed="rId7">
            <a:alphaModFix/>
          </a:blip>
          <a:stretch>
            <a:fillRect/>
          </a:stretch>
        </p:blipFill>
        <p:spPr>
          <a:xfrm>
            <a:off x="6857578" y="2755925"/>
            <a:ext cx="1920000" cy="1891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0" name="Shape 1740"/>
        <p:cNvGrpSpPr/>
        <p:nvPr/>
      </p:nvGrpSpPr>
      <p:grpSpPr>
        <a:xfrm>
          <a:off x="0" y="0"/>
          <a:ext cx="0" cy="0"/>
          <a:chOff x="0" y="0"/>
          <a:chExt cx="0" cy="0"/>
        </a:xfrm>
      </p:grpSpPr>
      <p:sp>
        <p:nvSpPr>
          <p:cNvPr id="1741" name="Google Shape;1741;p55"/>
          <p:cNvSpPr/>
          <p:nvPr/>
        </p:nvSpPr>
        <p:spPr>
          <a:xfrm rot="5400000">
            <a:off x="4264049"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grpSp>
        <p:nvGrpSpPr>
          <p:cNvPr id="1743" name="Google Shape;1743;p55"/>
          <p:cNvGrpSpPr/>
          <p:nvPr/>
        </p:nvGrpSpPr>
        <p:grpSpPr>
          <a:xfrm>
            <a:off x="4398878" y="3114313"/>
            <a:ext cx="346056" cy="345674"/>
            <a:chOff x="3303268" y="3817349"/>
            <a:chExt cx="346056" cy="345674"/>
          </a:xfrm>
        </p:grpSpPr>
        <p:sp>
          <p:nvSpPr>
            <p:cNvPr id="1744" name="Google Shape;1744;p5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55"/>
          <p:cNvSpPr/>
          <p:nvPr/>
        </p:nvSpPr>
        <p:spPr>
          <a:xfrm rot="5400000">
            <a:off x="3636612"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3771720" y="3114122"/>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rot="5400000">
            <a:off x="4891487"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55"/>
          <p:cNvGrpSpPr/>
          <p:nvPr/>
        </p:nvGrpSpPr>
        <p:grpSpPr>
          <a:xfrm>
            <a:off x="5026419" y="3114313"/>
            <a:ext cx="346056" cy="345674"/>
            <a:chOff x="3752358" y="3817349"/>
            <a:chExt cx="346056" cy="345674"/>
          </a:xfrm>
        </p:grpSpPr>
        <p:sp>
          <p:nvSpPr>
            <p:cNvPr id="1752" name="Google Shape;1752;p5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56" name="Google Shape;1756;p55"/>
          <p:cNvPicPr preferRelativeResize="0"/>
          <p:nvPr/>
        </p:nvPicPr>
        <p:blipFill rotWithShape="1">
          <a:blip r:embed="rId3">
            <a:alphaModFix/>
          </a:blip>
          <a:srcRect b="4591" l="24331" r="23342" t="5721"/>
          <a:stretch/>
        </p:blipFill>
        <p:spPr>
          <a:xfrm rot="2268302">
            <a:off x="204037" y="2189887"/>
            <a:ext cx="1857374" cy="1790699"/>
          </a:xfrm>
          <a:prstGeom prst="rect">
            <a:avLst/>
          </a:prstGeom>
          <a:noFill/>
          <a:ln>
            <a:noFill/>
          </a:ln>
        </p:spPr>
      </p:pic>
      <p:pic>
        <p:nvPicPr>
          <p:cNvPr id="1757" name="Google Shape;1757;p55"/>
          <p:cNvPicPr preferRelativeResize="0"/>
          <p:nvPr/>
        </p:nvPicPr>
        <p:blipFill rotWithShape="1">
          <a:blip r:embed="rId4">
            <a:alphaModFix/>
          </a:blip>
          <a:srcRect b="8336" l="18647" r="8852" t="7960"/>
          <a:stretch/>
        </p:blipFill>
        <p:spPr>
          <a:xfrm rot="-1406513">
            <a:off x="1099310" y="551250"/>
            <a:ext cx="1175233" cy="763227"/>
          </a:xfrm>
          <a:prstGeom prst="rect">
            <a:avLst/>
          </a:prstGeom>
          <a:noFill/>
          <a:ln>
            <a:noFill/>
          </a:ln>
        </p:spPr>
      </p:pic>
      <p:pic>
        <p:nvPicPr>
          <p:cNvPr id="1758" name="Google Shape;1758;p55"/>
          <p:cNvPicPr preferRelativeResize="0"/>
          <p:nvPr/>
        </p:nvPicPr>
        <p:blipFill rotWithShape="1">
          <a:blip r:embed="rId5">
            <a:alphaModFix/>
          </a:blip>
          <a:srcRect b="5838" l="25537" r="23467" t="7152"/>
          <a:stretch/>
        </p:blipFill>
        <p:spPr>
          <a:xfrm>
            <a:off x="6925599" y="755225"/>
            <a:ext cx="1920000" cy="1842726"/>
          </a:xfrm>
          <a:prstGeom prst="rect">
            <a:avLst/>
          </a:prstGeom>
          <a:noFill/>
          <a:ln>
            <a:noFill/>
          </a:ln>
        </p:spPr>
      </p:pic>
      <p:pic>
        <p:nvPicPr>
          <p:cNvPr id="1759" name="Google Shape;1759;p55"/>
          <p:cNvPicPr preferRelativeResize="0"/>
          <p:nvPr/>
        </p:nvPicPr>
        <p:blipFill rotWithShape="1">
          <a:blip r:embed="rId6">
            <a:alphaModFix/>
          </a:blip>
          <a:srcRect b="0" l="15236" r="10474" t="0"/>
          <a:stretch/>
        </p:blipFill>
        <p:spPr>
          <a:xfrm rot="1220421">
            <a:off x="6684874" y="2035009"/>
            <a:ext cx="1552575" cy="1390851"/>
          </a:xfrm>
          <a:prstGeom prst="rect">
            <a:avLst/>
          </a:prstGeom>
          <a:noFill/>
          <a:ln>
            <a:noFill/>
          </a:ln>
        </p:spPr>
      </p:pic>
      <p:pic>
        <p:nvPicPr>
          <p:cNvPr id="1760" name="Google Shape;1760;p55"/>
          <p:cNvPicPr preferRelativeResize="0"/>
          <p:nvPr/>
        </p:nvPicPr>
        <p:blipFill rotWithShape="1">
          <a:blip r:embed="rId7">
            <a:alphaModFix/>
          </a:blip>
          <a:srcRect b="0" l="22009" r="18455" t="0"/>
          <a:stretch/>
        </p:blipFill>
        <p:spPr>
          <a:xfrm rot="-1592621">
            <a:off x="1605630" y="2449458"/>
            <a:ext cx="903663" cy="853812"/>
          </a:xfrm>
          <a:prstGeom prst="rect">
            <a:avLst/>
          </a:prstGeom>
          <a:noFill/>
          <a:ln>
            <a:noFill/>
          </a:ln>
        </p:spPr>
      </p:pic>
      <p:grpSp>
        <p:nvGrpSpPr>
          <p:cNvPr id="1761" name="Google Shape;1761;p55"/>
          <p:cNvGrpSpPr/>
          <p:nvPr/>
        </p:nvGrpSpPr>
        <p:grpSpPr>
          <a:xfrm>
            <a:off x="6891975" y="620800"/>
            <a:ext cx="76825" cy="76800"/>
            <a:chOff x="3104875" y="1099400"/>
            <a:chExt cx="76825" cy="76800"/>
          </a:xfrm>
        </p:grpSpPr>
        <p:sp>
          <p:nvSpPr>
            <p:cNvPr id="1762" name="Google Shape;1762;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5"/>
          <p:cNvGrpSpPr/>
          <p:nvPr/>
        </p:nvGrpSpPr>
        <p:grpSpPr>
          <a:xfrm rot="1891135">
            <a:off x="1399937" y="4106218"/>
            <a:ext cx="76828" cy="76803"/>
            <a:chOff x="3104875" y="1099400"/>
            <a:chExt cx="76825" cy="76800"/>
          </a:xfrm>
        </p:grpSpPr>
        <p:sp>
          <p:nvSpPr>
            <p:cNvPr id="1765" name="Google Shape;1765;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55"/>
          <p:cNvGrpSpPr/>
          <p:nvPr/>
        </p:nvGrpSpPr>
        <p:grpSpPr>
          <a:xfrm>
            <a:off x="2141475" y="1931863"/>
            <a:ext cx="76825" cy="76800"/>
            <a:chOff x="3104875" y="1099400"/>
            <a:chExt cx="76825" cy="76800"/>
          </a:xfrm>
        </p:grpSpPr>
        <p:sp>
          <p:nvSpPr>
            <p:cNvPr id="1768" name="Google Shape;1768;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70" name="Google Shape;1770;p55"/>
          <p:cNvPicPr preferRelativeResize="0"/>
          <p:nvPr/>
        </p:nvPicPr>
        <p:blipFill rotWithShape="1">
          <a:blip r:embed="rId8">
            <a:alphaModFix/>
          </a:blip>
          <a:srcRect b="0" l="0" r="-9289" t="-9289"/>
          <a:stretch/>
        </p:blipFill>
        <p:spPr>
          <a:xfrm>
            <a:off x="1807250" y="3720641"/>
            <a:ext cx="5994976" cy="47678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grpSp>
        <p:nvGrpSpPr>
          <p:cNvPr id="1269" name="Google Shape;1269;p34"/>
          <p:cNvGrpSpPr/>
          <p:nvPr/>
        </p:nvGrpSpPr>
        <p:grpSpPr>
          <a:xfrm>
            <a:off x="8219800" y="2094550"/>
            <a:ext cx="76825" cy="76800"/>
            <a:chOff x="3104875" y="1099400"/>
            <a:chExt cx="76825" cy="76800"/>
          </a:xfrm>
        </p:grpSpPr>
        <p:sp>
          <p:nvSpPr>
            <p:cNvPr id="1270" name="Google Shape;1270;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4"/>
          <p:cNvSpPr txBox="1"/>
          <p:nvPr/>
        </p:nvSpPr>
        <p:spPr>
          <a:xfrm>
            <a:off x="586900" y="1194950"/>
            <a:ext cx="7331100" cy="2414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2450">
                <a:solidFill>
                  <a:schemeClr val="dk1"/>
                </a:solidFill>
                <a:latin typeface="Times New Roman"/>
                <a:ea typeface="Times New Roman"/>
                <a:cs typeface="Times New Roman"/>
                <a:sym typeface="Times New Roman"/>
              </a:rPr>
              <a:t>Tools and Libraries</a:t>
            </a:r>
            <a:endParaRPr b="1" sz="2450">
              <a:solidFill>
                <a:schemeClr val="dk1"/>
              </a:solidFill>
              <a:latin typeface="Times New Roman"/>
              <a:ea typeface="Times New Roman"/>
              <a:cs typeface="Times New Roman"/>
              <a:sym typeface="Times New Roman"/>
            </a:endParaRPr>
          </a:p>
          <a:p>
            <a:pPr indent="-374650" lvl="0" marL="457200" rtl="0" algn="l">
              <a:lnSpc>
                <a:spcPct val="115000"/>
              </a:lnSpc>
              <a:spcBef>
                <a:spcPts val="400"/>
              </a:spcBef>
              <a:spcAft>
                <a:spcPts val="0"/>
              </a:spcAft>
              <a:buClr>
                <a:schemeClr val="dk1"/>
              </a:buClr>
              <a:buSzPts val="2300"/>
              <a:buFont typeface="Times New Roman"/>
              <a:buChar char="●"/>
            </a:pPr>
            <a:r>
              <a:rPr lang="en" sz="2300">
                <a:solidFill>
                  <a:schemeClr val="dk1"/>
                </a:solidFill>
                <a:latin typeface="Times New Roman"/>
                <a:ea typeface="Times New Roman"/>
                <a:cs typeface="Times New Roman"/>
                <a:sym typeface="Times New Roman"/>
              </a:rPr>
              <a:t>Utilizes Python, Anaconda, and libraries such as Keras and TensorFlow, highlighting the technical depth and the advanced tools employed in the development of the solution.</a:t>
            </a:r>
            <a:endParaRPr sz="2300">
              <a:solidFill>
                <a:schemeClr val="dk1"/>
              </a:solidFill>
              <a:latin typeface="Times New Roman"/>
              <a:ea typeface="Times New Roman"/>
              <a:cs typeface="Times New Roman"/>
              <a:sym typeface="Times New Roman"/>
            </a:endParaRPr>
          </a:p>
        </p:txBody>
      </p:sp>
      <p:pic>
        <p:nvPicPr>
          <p:cNvPr id="1273" name="Google Shape;1273;p34"/>
          <p:cNvPicPr preferRelativeResize="0"/>
          <p:nvPr/>
        </p:nvPicPr>
        <p:blipFill>
          <a:blip r:embed="rId3">
            <a:alphaModFix/>
          </a:blip>
          <a:stretch>
            <a:fillRect/>
          </a:stretch>
        </p:blipFill>
        <p:spPr>
          <a:xfrm>
            <a:off x="4772125" y="59249"/>
            <a:ext cx="2492949" cy="1688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35"/>
          <p:cNvSpPr txBox="1"/>
          <p:nvPr>
            <p:ph idx="1" type="subTitle"/>
          </p:nvPr>
        </p:nvSpPr>
        <p:spPr>
          <a:xfrm>
            <a:off x="373625" y="2171275"/>
            <a:ext cx="5784000" cy="3750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Domain: Machine Learning, with a focus on Deep Learning and Image Recognition.</a:t>
            </a:r>
            <a:endParaRPr sz="1400">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sz="1400">
                <a:latin typeface="Times New Roman"/>
                <a:ea typeface="Times New Roman"/>
                <a:cs typeface="Times New Roman"/>
                <a:sym typeface="Times New Roman"/>
              </a:rPr>
              <a:t>Techniques: Utilizes Deep Convolutional Neural Network (CNN), Transfer Learning, with specific implementation via AutoML and NASNetMobile for advanced image classification tasks</a:t>
            </a:r>
            <a:endParaRPr sz="1700"/>
          </a:p>
        </p:txBody>
      </p:sp>
      <p:pic>
        <p:nvPicPr>
          <p:cNvPr id="1279" name="Google Shape;1279;p35"/>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280" name="Google Shape;1280;p35"/>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281" name="Google Shape;1281;p35"/>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282" name="Google Shape;1282;p35"/>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283" name="Google Shape;1283;p35"/>
          <p:cNvSpPr txBox="1"/>
          <p:nvPr>
            <p:ph type="title"/>
          </p:nvPr>
        </p:nvSpPr>
        <p:spPr>
          <a:xfrm>
            <a:off x="469850" y="1046888"/>
            <a:ext cx="73518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ABOUT THE PROJECT</a:t>
            </a:r>
            <a:endParaRPr b="1">
              <a:latin typeface="Times New Roman"/>
              <a:ea typeface="Times New Roman"/>
              <a:cs typeface="Times New Roman"/>
              <a:sym typeface="Times New Roman"/>
            </a:endParaRPr>
          </a:p>
        </p:txBody>
      </p:sp>
      <p:grpSp>
        <p:nvGrpSpPr>
          <p:cNvPr id="1284" name="Google Shape;1284;p35"/>
          <p:cNvGrpSpPr/>
          <p:nvPr/>
        </p:nvGrpSpPr>
        <p:grpSpPr>
          <a:xfrm>
            <a:off x="8219800" y="2094550"/>
            <a:ext cx="76825" cy="76800"/>
            <a:chOff x="3104875" y="1099400"/>
            <a:chExt cx="76825" cy="76800"/>
          </a:xfrm>
        </p:grpSpPr>
        <p:sp>
          <p:nvSpPr>
            <p:cNvPr id="1285" name="Google Shape;1285;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35"/>
          <p:cNvGrpSpPr/>
          <p:nvPr/>
        </p:nvGrpSpPr>
        <p:grpSpPr>
          <a:xfrm rot="1891135">
            <a:off x="4266962" y="4210993"/>
            <a:ext cx="76828" cy="76803"/>
            <a:chOff x="3104875" y="1099400"/>
            <a:chExt cx="76825" cy="76800"/>
          </a:xfrm>
        </p:grpSpPr>
        <p:sp>
          <p:nvSpPr>
            <p:cNvPr id="1288" name="Google Shape;1288;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35"/>
          <p:cNvGrpSpPr/>
          <p:nvPr/>
        </p:nvGrpSpPr>
        <p:grpSpPr>
          <a:xfrm>
            <a:off x="2400025" y="1210988"/>
            <a:ext cx="76825" cy="76800"/>
            <a:chOff x="3104875" y="1099400"/>
            <a:chExt cx="76825" cy="76800"/>
          </a:xfrm>
        </p:grpSpPr>
        <p:sp>
          <p:nvSpPr>
            <p:cNvPr id="1291" name="Google Shape;1291;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93" name="Google Shape;1293;p35"/>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pic>
        <p:nvPicPr>
          <p:cNvPr id="1298" name="Google Shape;1298;p36"/>
          <p:cNvPicPr preferRelativeResize="0"/>
          <p:nvPr/>
        </p:nvPicPr>
        <p:blipFill rotWithShape="1">
          <a:blip r:embed="rId3">
            <a:alphaModFix/>
          </a:blip>
          <a:srcRect b="5390" l="26806" r="25401" t="7660"/>
          <a:stretch/>
        </p:blipFill>
        <p:spPr>
          <a:xfrm>
            <a:off x="7264075" y="3080475"/>
            <a:ext cx="1739952" cy="1780604"/>
          </a:xfrm>
          <a:prstGeom prst="rect">
            <a:avLst/>
          </a:prstGeom>
          <a:noFill/>
          <a:ln>
            <a:noFill/>
          </a:ln>
        </p:spPr>
      </p:pic>
      <p:pic>
        <p:nvPicPr>
          <p:cNvPr id="1299" name="Google Shape;1299;p36"/>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300" name="Google Shape;1300;p36"/>
          <p:cNvPicPr preferRelativeResize="0"/>
          <p:nvPr/>
        </p:nvPicPr>
        <p:blipFill rotWithShape="1">
          <a:blip r:embed="rId5">
            <a:alphaModFix/>
          </a:blip>
          <a:srcRect b="0" l="15236" r="10474" t="0"/>
          <a:stretch/>
        </p:blipFill>
        <p:spPr>
          <a:xfrm rot="1220402">
            <a:off x="47435" y="3853201"/>
            <a:ext cx="1101529" cy="986777"/>
          </a:xfrm>
          <a:prstGeom prst="rect">
            <a:avLst/>
          </a:prstGeom>
          <a:noFill/>
          <a:ln>
            <a:noFill/>
          </a:ln>
        </p:spPr>
      </p:pic>
      <p:pic>
        <p:nvPicPr>
          <p:cNvPr id="1301" name="Google Shape;1301;p36"/>
          <p:cNvPicPr preferRelativeResize="0"/>
          <p:nvPr/>
        </p:nvPicPr>
        <p:blipFill rotWithShape="1">
          <a:blip r:embed="rId6">
            <a:alphaModFix/>
          </a:blip>
          <a:srcRect b="0" l="22009" r="18455" t="0"/>
          <a:stretch/>
        </p:blipFill>
        <p:spPr>
          <a:xfrm rot="3321565">
            <a:off x="8291238" y="2871512"/>
            <a:ext cx="652200" cy="616227"/>
          </a:xfrm>
          <a:prstGeom prst="rect">
            <a:avLst/>
          </a:prstGeom>
          <a:noFill/>
          <a:ln>
            <a:noFill/>
          </a:ln>
        </p:spPr>
      </p:pic>
      <p:grpSp>
        <p:nvGrpSpPr>
          <p:cNvPr id="1302" name="Google Shape;1302;p36"/>
          <p:cNvGrpSpPr/>
          <p:nvPr/>
        </p:nvGrpSpPr>
        <p:grpSpPr>
          <a:xfrm>
            <a:off x="1241825" y="3080475"/>
            <a:ext cx="76825" cy="76800"/>
            <a:chOff x="3104875" y="1099400"/>
            <a:chExt cx="76825" cy="76800"/>
          </a:xfrm>
        </p:grpSpPr>
        <p:sp>
          <p:nvSpPr>
            <p:cNvPr id="1303" name="Google Shape;1303;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36"/>
          <p:cNvGrpSpPr/>
          <p:nvPr/>
        </p:nvGrpSpPr>
        <p:grpSpPr>
          <a:xfrm>
            <a:off x="4870450" y="743250"/>
            <a:ext cx="76825" cy="76800"/>
            <a:chOff x="3104875" y="1099400"/>
            <a:chExt cx="76825" cy="76800"/>
          </a:xfrm>
        </p:grpSpPr>
        <p:sp>
          <p:nvSpPr>
            <p:cNvPr id="1306" name="Google Shape;1306;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36"/>
          <p:cNvGrpSpPr/>
          <p:nvPr/>
        </p:nvGrpSpPr>
        <p:grpSpPr>
          <a:xfrm>
            <a:off x="8200950" y="2377875"/>
            <a:ext cx="76825" cy="76800"/>
            <a:chOff x="3104875" y="1099400"/>
            <a:chExt cx="76825" cy="76800"/>
          </a:xfrm>
        </p:grpSpPr>
        <p:sp>
          <p:nvSpPr>
            <p:cNvPr id="1309" name="Google Shape;1309;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 name="Google Shape;1311;p36"/>
          <p:cNvSpPr txBox="1"/>
          <p:nvPr/>
        </p:nvSpPr>
        <p:spPr>
          <a:xfrm>
            <a:off x="641500" y="1307050"/>
            <a:ext cx="7562400" cy="31128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750">
                <a:solidFill>
                  <a:schemeClr val="dk1"/>
                </a:solidFill>
                <a:latin typeface="Times New Roman"/>
                <a:ea typeface="Times New Roman"/>
                <a:cs typeface="Times New Roman"/>
                <a:sym typeface="Times New Roman"/>
              </a:rPr>
              <a:t>Description and Impact on Sustainable Development Goals (Criteria 1)</a:t>
            </a:r>
            <a:endParaRPr b="1" sz="1750">
              <a:solidFill>
                <a:schemeClr val="dk1"/>
              </a:solidFill>
              <a:latin typeface="Times New Roman"/>
              <a:ea typeface="Times New Roman"/>
              <a:cs typeface="Times New Roman"/>
              <a:sym typeface="Times New Roman"/>
            </a:endParaRPr>
          </a:p>
          <a:p>
            <a:pPr indent="-317500" lvl="0" marL="457200" rtl="0" algn="l">
              <a:lnSpc>
                <a:spcPct val="115000"/>
              </a:lnSpc>
              <a:spcBef>
                <a:spcPts val="4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Problem Statement: Early detection of cancer through </a:t>
            </a:r>
            <a:r>
              <a:rPr lang="en">
                <a:solidFill>
                  <a:schemeClr val="dk1"/>
                </a:solidFill>
                <a:latin typeface="Times New Roman"/>
                <a:ea typeface="Times New Roman"/>
                <a:cs typeface="Times New Roman"/>
                <a:sym typeface="Times New Roman"/>
              </a:rPr>
              <a:t>histological</a:t>
            </a:r>
            <a:r>
              <a:rPr lang="en">
                <a:solidFill>
                  <a:schemeClr val="dk1"/>
                </a:solidFill>
                <a:latin typeface="Times New Roman"/>
                <a:ea typeface="Times New Roman"/>
                <a:cs typeface="Times New Roman"/>
                <a:sym typeface="Times New Roman"/>
              </a:rPr>
              <a:t> analysis of tissue images represents a critical challenge in healthcare, directly impacting Sustainable Development Goal 3: Good Health and Well-being.</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Solution Overview: The project leverages Google's AutoML technology (NASNet) to identify cancer markers in microscopic tissue images. By achieving high accuracy in identifying these markers, the solution can significantly contribute to early cancer detection, thereby improving patient outcomes and reducing healthcare costs.</a:t>
            </a:r>
            <a:endParaRPr>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Scalability and Impact: With a 90.21% testing accuracy on a substantial dataset, this approach demonstrates potential for real-world application and scalability across different types of cancer and diagnostic settings.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5" name="Shape 1315"/>
        <p:cNvGrpSpPr/>
        <p:nvPr/>
      </p:nvGrpSpPr>
      <p:grpSpPr>
        <a:xfrm>
          <a:off x="0" y="0"/>
          <a:ext cx="0" cy="0"/>
          <a:chOff x="0" y="0"/>
          <a:chExt cx="0" cy="0"/>
        </a:xfrm>
      </p:grpSpPr>
      <p:sp>
        <p:nvSpPr>
          <p:cNvPr id="1316" name="Google Shape;1316;p37"/>
          <p:cNvSpPr txBox="1"/>
          <p:nvPr>
            <p:ph idx="1" type="subTitle"/>
          </p:nvPr>
        </p:nvSpPr>
        <p:spPr>
          <a:xfrm>
            <a:off x="3414325" y="1870825"/>
            <a:ext cx="5006700" cy="2450100"/>
          </a:xfrm>
          <a:prstGeom prst="rect">
            <a:avLst/>
          </a:prstGeom>
        </p:spPr>
        <p:txBody>
          <a:bodyPr anchorCtr="0" anchor="b" bIns="91425" lIns="91425" spcFirstLastPara="1" rIns="91425" wrap="square" tIns="91425">
            <a:noAutofit/>
          </a:bodyPr>
          <a:lstStyle/>
          <a:p>
            <a:pPr indent="0" lvl="0" marL="0" rtl="0" algn="l">
              <a:lnSpc>
                <a:spcPct val="160000"/>
              </a:lnSpc>
              <a:spcBef>
                <a:spcPts val="1400"/>
              </a:spcBef>
              <a:spcAft>
                <a:spcPts val="0"/>
              </a:spcAft>
              <a:buNone/>
            </a:pPr>
            <a:r>
              <a:rPr b="1" lang="en" sz="1350">
                <a:latin typeface="Times New Roman"/>
                <a:ea typeface="Times New Roman"/>
                <a:cs typeface="Times New Roman"/>
                <a:sym typeface="Times New Roman"/>
              </a:rPr>
              <a:t>I</a:t>
            </a:r>
            <a:r>
              <a:rPr b="1" lang="en" sz="1650">
                <a:latin typeface="Times New Roman"/>
                <a:ea typeface="Times New Roman"/>
                <a:cs typeface="Times New Roman"/>
                <a:sym typeface="Times New Roman"/>
              </a:rPr>
              <a:t>nnovation and Creativity (Criteria 2)</a:t>
            </a:r>
            <a:endParaRPr b="1" sz="1650">
              <a:latin typeface="Times New Roman"/>
              <a:ea typeface="Times New Roman"/>
              <a:cs typeface="Times New Roman"/>
              <a:sym typeface="Times New Roman"/>
            </a:endParaRPr>
          </a:p>
          <a:p>
            <a:pPr indent="-323850" lvl="0" marL="457200" rtl="0" algn="l">
              <a:lnSpc>
                <a:spcPct val="115000"/>
              </a:lnSpc>
              <a:spcBef>
                <a:spcPts val="40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Innovative Approach: The project employs a novel combination of AutoML for model optimization and NASNetMobile for efficient, accurate analysis of histopathologic images. This unique approach showcases creativity in applying generative AI to solve a critical healthcare problem.</a:t>
            </a:r>
            <a:endParaRPr sz="1500">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Generative AI Use: Through the creative use of generative AI, this project pushes the boundaries of what's possible in medical image analysis, setting a new standard for the application of AI in healthcare.</a:t>
            </a:r>
            <a:endParaRPr sz="1500">
              <a:latin typeface="Times New Roman"/>
              <a:ea typeface="Times New Roman"/>
              <a:cs typeface="Times New Roman"/>
              <a:sym typeface="Times New Roman"/>
            </a:endParaRPr>
          </a:p>
          <a:p>
            <a:pPr indent="0" lvl="0" marL="0" rtl="0" algn="r">
              <a:spcBef>
                <a:spcPts val="1500"/>
              </a:spcBef>
              <a:spcAft>
                <a:spcPts val="0"/>
              </a:spcAft>
              <a:buNone/>
            </a:pPr>
            <a:r>
              <a:t/>
            </a:r>
            <a:endParaRPr/>
          </a:p>
        </p:txBody>
      </p:sp>
      <p:pic>
        <p:nvPicPr>
          <p:cNvPr id="1317" name="Google Shape;1317;p37"/>
          <p:cNvPicPr preferRelativeResize="0"/>
          <p:nvPr/>
        </p:nvPicPr>
        <p:blipFill rotWithShape="1">
          <a:blip r:embed="rId3">
            <a:alphaModFix/>
          </a:blip>
          <a:srcRect b="5838" l="25537" r="23467" t="7152"/>
          <a:stretch/>
        </p:blipFill>
        <p:spPr>
          <a:xfrm>
            <a:off x="1353599" y="1585225"/>
            <a:ext cx="1920000" cy="1842726"/>
          </a:xfrm>
          <a:prstGeom prst="rect">
            <a:avLst/>
          </a:prstGeom>
          <a:noFill/>
          <a:ln>
            <a:noFill/>
          </a:ln>
        </p:spPr>
      </p:pic>
      <p:pic>
        <p:nvPicPr>
          <p:cNvPr id="1318" name="Google Shape;1318;p37"/>
          <p:cNvPicPr preferRelativeResize="0"/>
          <p:nvPr/>
        </p:nvPicPr>
        <p:blipFill rotWithShape="1">
          <a:blip r:embed="rId4">
            <a:alphaModFix/>
          </a:blip>
          <a:srcRect b="0" l="15236" r="10474" t="0"/>
          <a:stretch/>
        </p:blipFill>
        <p:spPr>
          <a:xfrm rot="-1358193">
            <a:off x="674149" y="1062985"/>
            <a:ext cx="1552576" cy="1390852"/>
          </a:xfrm>
          <a:prstGeom prst="rect">
            <a:avLst/>
          </a:prstGeom>
          <a:noFill/>
          <a:ln>
            <a:noFill/>
          </a:ln>
        </p:spPr>
      </p:pic>
      <p:grpSp>
        <p:nvGrpSpPr>
          <p:cNvPr id="1319" name="Google Shape;1319;p37"/>
          <p:cNvGrpSpPr/>
          <p:nvPr/>
        </p:nvGrpSpPr>
        <p:grpSpPr>
          <a:xfrm>
            <a:off x="8219800" y="2094550"/>
            <a:ext cx="76825" cy="76800"/>
            <a:chOff x="3104875" y="1099400"/>
            <a:chExt cx="76825" cy="76800"/>
          </a:xfrm>
        </p:grpSpPr>
        <p:sp>
          <p:nvSpPr>
            <p:cNvPr id="1320" name="Google Shape;1320;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37"/>
          <p:cNvGrpSpPr/>
          <p:nvPr/>
        </p:nvGrpSpPr>
        <p:grpSpPr>
          <a:xfrm>
            <a:off x="2830475" y="905613"/>
            <a:ext cx="76825" cy="76800"/>
            <a:chOff x="3104875" y="1099400"/>
            <a:chExt cx="76825" cy="76800"/>
          </a:xfrm>
        </p:grpSpPr>
        <p:sp>
          <p:nvSpPr>
            <p:cNvPr id="1323" name="Google Shape;1323;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25" name="Google Shape;1325;p37"/>
          <p:cNvPicPr preferRelativeResize="0"/>
          <p:nvPr/>
        </p:nvPicPr>
        <p:blipFill rotWithShape="1">
          <a:blip r:embed="rId5">
            <a:alphaModFix/>
          </a:blip>
          <a:srcRect b="0" l="22009" r="18455" t="0"/>
          <a:stretch/>
        </p:blipFill>
        <p:spPr>
          <a:xfrm rot="1203247">
            <a:off x="2250929" y="3556995"/>
            <a:ext cx="903665" cy="853810"/>
          </a:xfrm>
          <a:prstGeom prst="rect">
            <a:avLst/>
          </a:prstGeom>
          <a:noFill/>
          <a:ln>
            <a:noFill/>
          </a:ln>
        </p:spPr>
      </p:pic>
      <p:grpSp>
        <p:nvGrpSpPr>
          <p:cNvPr id="1326" name="Google Shape;1326;p37"/>
          <p:cNvGrpSpPr/>
          <p:nvPr/>
        </p:nvGrpSpPr>
        <p:grpSpPr>
          <a:xfrm>
            <a:off x="1038925" y="3057463"/>
            <a:ext cx="76825" cy="76800"/>
            <a:chOff x="3104875" y="1099400"/>
            <a:chExt cx="76825" cy="76800"/>
          </a:xfrm>
        </p:grpSpPr>
        <p:sp>
          <p:nvSpPr>
            <p:cNvPr id="1327" name="Google Shape;1327;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37"/>
          <p:cNvGrpSpPr/>
          <p:nvPr/>
        </p:nvGrpSpPr>
        <p:grpSpPr>
          <a:xfrm>
            <a:off x="7587300" y="4276238"/>
            <a:ext cx="76825" cy="76800"/>
            <a:chOff x="3104875" y="1099400"/>
            <a:chExt cx="76825" cy="76800"/>
          </a:xfrm>
        </p:grpSpPr>
        <p:sp>
          <p:nvSpPr>
            <p:cNvPr id="1330" name="Google Shape;1330;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grpSp>
        <p:nvGrpSpPr>
          <p:cNvPr id="1336" name="Google Shape;1336;p38"/>
          <p:cNvGrpSpPr/>
          <p:nvPr/>
        </p:nvGrpSpPr>
        <p:grpSpPr>
          <a:xfrm>
            <a:off x="7123225" y="1144988"/>
            <a:ext cx="76825" cy="76800"/>
            <a:chOff x="3104875" y="1099400"/>
            <a:chExt cx="76825" cy="76800"/>
          </a:xfrm>
        </p:grpSpPr>
        <p:sp>
          <p:nvSpPr>
            <p:cNvPr id="1337" name="Google Shape;1337;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38"/>
          <p:cNvGrpSpPr/>
          <p:nvPr/>
        </p:nvGrpSpPr>
        <p:grpSpPr>
          <a:xfrm>
            <a:off x="1062850" y="3623963"/>
            <a:ext cx="76825" cy="76800"/>
            <a:chOff x="3104875" y="1099400"/>
            <a:chExt cx="76825" cy="76800"/>
          </a:xfrm>
        </p:grpSpPr>
        <p:sp>
          <p:nvSpPr>
            <p:cNvPr id="1340" name="Google Shape;1340;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38"/>
          <p:cNvGrpSpPr/>
          <p:nvPr/>
        </p:nvGrpSpPr>
        <p:grpSpPr>
          <a:xfrm>
            <a:off x="1506350" y="1719463"/>
            <a:ext cx="76825" cy="76800"/>
            <a:chOff x="3104875" y="1099400"/>
            <a:chExt cx="76825" cy="76800"/>
          </a:xfrm>
        </p:grpSpPr>
        <p:sp>
          <p:nvSpPr>
            <p:cNvPr id="1343" name="Google Shape;1343;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45" name="Google Shape;1345;p38"/>
          <p:cNvPicPr preferRelativeResize="0"/>
          <p:nvPr/>
        </p:nvPicPr>
        <p:blipFill rotWithShape="1">
          <a:blip r:embed="rId3">
            <a:alphaModFix/>
          </a:blip>
          <a:srcRect b="0" l="15236" r="10474" t="0"/>
          <a:stretch/>
        </p:blipFill>
        <p:spPr>
          <a:xfrm rot="-5710310">
            <a:off x="7371788" y="1756612"/>
            <a:ext cx="1552574" cy="1390852"/>
          </a:xfrm>
          <a:prstGeom prst="rect">
            <a:avLst/>
          </a:prstGeom>
          <a:noFill/>
          <a:ln>
            <a:noFill/>
          </a:ln>
        </p:spPr>
      </p:pic>
      <p:pic>
        <p:nvPicPr>
          <p:cNvPr id="1346" name="Google Shape;1346;p38"/>
          <p:cNvPicPr preferRelativeResize="0"/>
          <p:nvPr/>
        </p:nvPicPr>
        <p:blipFill rotWithShape="1">
          <a:blip r:embed="rId4">
            <a:alphaModFix/>
          </a:blip>
          <a:srcRect b="0" l="22009" r="18455" t="0"/>
          <a:stretch/>
        </p:blipFill>
        <p:spPr>
          <a:xfrm rot="-8473750">
            <a:off x="511779" y="2063733"/>
            <a:ext cx="903665" cy="853809"/>
          </a:xfrm>
          <a:prstGeom prst="rect">
            <a:avLst/>
          </a:prstGeom>
          <a:noFill/>
          <a:ln>
            <a:noFill/>
          </a:ln>
        </p:spPr>
      </p:pic>
      <p:sp>
        <p:nvSpPr>
          <p:cNvPr id="1347" name="Google Shape;1347;p38"/>
          <p:cNvSpPr txBox="1"/>
          <p:nvPr/>
        </p:nvSpPr>
        <p:spPr>
          <a:xfrm>
            <a:off x="1265825" y="779300"/>
            <a:ext cx="6527400" cy="31791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400"/>
              </a:spcBef>
              <a:spcAft>
                <a:spcPts val="0"/>
              </a:spcAft>
              <a:buNone/>
            </a:pPr>
            <a:r>
              <a:rPr b="1" lang="en" sz="1750">
                <a:solidFill>
                  <a:schemeClr val="dk1"/>
                </a:solidFill>
                <a:latin typeface="Times New Roman"/>
                <a:ea typeface="Times New Roman"/>
                <a:cs typeface="Times New Roman"/>
                <a:sym typeface="Times New Roman"/>
              </a:rPr>
              <a:t>Technical Quality (Criteria 3)</a:t>
            </a:r>
            <a:endParaRPr b="1" sz="1750">
              <a:solidFill>
                <a:schemeClr val="dk1"/>
              </a:solidFill>
              <a:latin typeface="Times New Roman"/>
              <a:ea typeface="Times New Roman"/>
              <a:cs typeface="Times New Roman"/>
              <a:sym typeface="Times New Roman"/>
            </a:endParaRPr>
          </a:p>
          <a:p>
            <a:pPr indent="-330200" lvl="0" marL="457200" rtl="0" algn="l">
              <a:lnSpc>
                <a:spcPct val="115000"/>
              </a:lnSpc>
              <a:spcBef>
                <a:spcPts val="40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Architecture and Tech Stack: The solution's architecture is meticulously designed to leverage the strengths of generative AI, utilizing a combination of AutoML for model selection and optimization, and NASNetMobile for efficient processing of large-scale image datasets.</a:t>
            </a:r>
            <a:endParaRPr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Cohesive Design: All components of the solution, from image preprocessing to classification and result interpretation, integrate seamlessly to create a cohesive, robust system for cancer marker analysis.</a:t>
            </a:r>
            <a:endParaRPr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39"/>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OUR NUMBERS</a:t>
            </a:r>
            <a:endParaRPr b="1">
              <a:latin typeface="Times New Roman"/>
              <a:ea typeface="Times New Roman"/>
              <a:cs typeface="Times New Roman"/>
              <a:sym typeface="Times New Roman"/>
            </a:endParaRPr>
          </a:p>
        </p:txBody>
      </p:sp>
      <p:pic>
        <p:nvPicPr>
          <p:cNvPr id="1353" name="Google Shape;1353;p39"/>
          <p:cNvPicPr preferRelativeResize="0"/>
          <p:nvPr/>
        </p:nvPicPr>
        <p:blipFill rotWithShape="1">
          <a:blip r:embed="rId3">
            <a:alphaModFix/>
          </a:blip>
          <a:srcRect b="0" l="22009" r="18455" t="0"/>
          <a:stretch/>
        </p:blipFill>
        <p:spPr>
          <a:xfrm rot="-3282827">
            <a:off x="503887" y="462313"/>
            <a:ext cx="652202" cy="616225"/>
          </a:xfrm>
          <a:prstGeom prst="rect">
            <a:avLst/>
          </a:prstGeom>
          <a:noFill/>
          <a:ln>
            <a:noFill/>
          </a:ln>
        </p:spPr>
      </p:pic>
      <p:pic>
        <p:nvPicPr>
          <p:cNvPr id="1354" name="Google Shape;1354;p39"/>
          <p:cNvPicPr preferRelativeResize="0"/>
          <p:nvPr/>
        </p:nvPicPr>
        <p:blipFill>
          <a:blip r:embed="rId4">
            <a:alphaModFix/>
          </a:blip>
          <a:stretch>
            <a:fillRect/>
          </a:stretch>
        </p:blipFill>
        <p:spPr>
          <a:xfrm>
            <a:off x="152400" y="1367001"/>
            <a:ext cx="6428991" cy="3624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pic>
        <p:nvPicPr>
          <p:cNvPr id="1359" name="Google Shape;1359;p40"/>
          <p:cNvPicPr preferRelativeResize="0"/>
          <p:nvPr/>
        </p:nvPicPr>
        <p:blipFill>
          <a:blip r:embed="rId3">
            <a:alphaModFix/>
          </a:blip>
          <a:stretch>
            <a:fillRect/>
          </a:stretch>
        </p:blipFill>
        <p:spPr>
          <a:xfrm>
            <a:off x="152400" y="1264600"/>
            <a:ext cx="6934200" cy="1409700"/>
          </a:xfrm>
          <a:prstGeom prst="rect">
            <a:avLst/>
          </a:prstGeom>
          <a:noFill/>
          <a:ln>
            <a:noFill/>
          </a:ln>
        </p:spPr>
      </p:pic>
      <p:pic>
        <p:nvPicPr>
          <p:cNvPr id="1360" name="Google Shape;1360;p40"/>
          <p:cNvPicPr preferRelativeResize="0"/>
          <p:nvPr/>
        </p:nvPicPr>
        <p:blipFill>
          <a:blip r:embed="rId4">
            <a:alphaModFix/>
          </a:blip>
          <a:stretch>
            <a:fillRect/>
          </a:stretch>
        </p:blipFill>
        <p:spPr>
          <a:xfrm>
            <a:off x="152400" y="2826700"/>
            <a:ext cx="8839200" cy="1436259"/>
          </a:xfrm>
          <a:prstGeom prst="rect">
            <a:avLst/>
          </a:prstGeom>
          <a:noFill/>
          <a:ln>
            <a:noFill/>
          </a:ln>
        </p:spPr>
      </p:pic>
      <p:sp>
        <p:nvSpPr>
          <p:cNvPr id="1361" name="Google Shape;1361;p40"/>
          <p:cNvSpPr txBox="1"/>
          <p:nvPr/>
        </p:nvSpPr>
        <p:spPr>
          <a:xfrm>
            <a:off x="1106450" y="242450"/>
            <a:ext cx="5618700" cy="5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Times New Roman"/>
                <a:ea typeface="Times New Roman"/>
                <a:cs typeface="Times New Roman"/>
                <a:sym typeface="Times New Roman"/>
              </a:rPr>
              <a:t>TABLES</a:t>
            </a:r>
            <a:endParaRPr sz="260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